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  <p:sldId id="265" r:id="rId6"/>
    <p:sldId id="268" r:id="rId7"/>
    <p:sldId id="269" r:id="rId8"/>
    <p:sldId id="258" r:id="rId9"/>
    <p:sldId id="266" r:id="rId10"/>
    <p:sldId id="259" r:id="rId11"/>
    <p:sldId id="260" r:id="rId12"/>
    <p:sldId id="262" r:id="rId13"/>
    <p:sldId id="261" r:id="rId14"/>
    <p:sldId id="267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00" y="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8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17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87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3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765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73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241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36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453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312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2B0B3-F194-42F5-81B7-3E0870894AE9}" type="datetimeFigureOut">
              <a:rPr lang="ru-RU" smtClean="0"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36DA6-FD5E-4DA8-B92E-36175BC43D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394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3738" y="729640"/>
            <a:ext cx="10978662" cy="485640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XX International Congress </a:t>
            </a:r>
            <a:b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Neutron Capture Therapy</a:t>
            </a: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b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Novosibirsk, Russia</a:t>
            </a:r>
            <a:endParaRPr lang="ru-RU" sz="4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28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C:\Users\Андрей\Desktop\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"/>
            <a:ext cx="7222116" cy="34933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373566" y="377466"/>
            <a:ext cx="46422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Novosibirsk State University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: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61950" indent="-36195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one of the best Universities</a:t>
            </a:r>
            <a:endParaRPr lang="en-US" sz="24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36432" y="4324335"/>
            <a:ext cx="6206468" cy="242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>
              <a:lnSpc>
                <a:spcPts val="1200"/>
              </a:lnSpc>
              <a:spcAft>
                <a:spcPts val="750"/>
              </a:spcAft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NSU – an open university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826 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37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countries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43 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12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countries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English-taught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 opportunities of scientific internships for  international students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29 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joint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132 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29 </a:t>
            </a: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countries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6819" y="4324335"/>
            <a:ext cx="5154223" cy="2423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>
              <a:lnSpc>
                <a:spcPts val="1200"/>
              </a:lnSpc>
              <a:spcAft>
                <a:spcPts val="750"/>
              </a:spcAft>
            </a:pPr>
            <a:r>
              <a:rPr lang="en-US" sz="20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NSU in figures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6000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faculties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2000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880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associate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professors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570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full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professors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doctorate</a:t>
            </a:r>
            <a:r>
              <a:rPr lang="ru-RU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degrees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975" lvl="0" indent="-180975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r>
              <a:rPr lang="en-US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members of the Russian Academy of Sciences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57575" y="1208463"/>
            <a:ext cx="3215914" cy="2629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1275"/>
              </a:spcAft>
            </a:pPr>
            <a:r>
              <a:rPr lang="en-US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main areas of research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Physics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Biology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Medicine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Chemistry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Geology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err="1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Mathematics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b="1" dirty="0" smtClean="0">
                <a:solidFill>
                  <a:srgbClr val="51515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2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binp_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98"/>
          <a:stretch/>
        </p:blipFill>
        <p:spPr bwMode="auto">
          <a:xfrm>
            <a:off x="0" y="0"/>
            <a:ext cx="6997624" cy="38547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373566" y="377466"/>
            <a:ext cx="438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Budker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 Institute of Nuclear Physics </a:t>
            </a:r>
          </a:p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i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s the biggest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institute of 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the Russian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Academy of Sciences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1455" y="4255161"/>
            <a:ext cx="6928269" cy="2287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1200"/>
              </a:lnSpc>
              <a:spcAft>
                <a:spcPts val="750"/>
              </a:spcAft>
              <a:tabLst>
                <a:tab pos="457200" algn="l"/>
              </a:tabLst>
            </a:pPr>
            <a:r>
              <a:rPr lang="ru-RU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r>
              <a:rPr lang="ru-RU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US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Investigations in elementary-particle physics based on electron-positron colliders functioning and under construction.</a:t>
            </a:r>
            <a:endParaRPr lang="ru-RU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tabLst>
                <a:tab pos="9144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Investigations in electro- and photonuclear physics using charged particle storage rings.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750"/>
              </a:spcAft>
              <a:tabLst>
                <a:tab pos="914400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Investigations in plasma physics and controlled nuclear fusion based on open-confinement systems.</a:t>
            </a:r>
            <a:endParaRPr lang="ru-RU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Картинки по запросу ИЯФ СО РАН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087" y="3904622"/>
            <a:ext cx="4426607" cy="295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18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65" y="3607075"/>
            <a:ext cx="5040465" cy="32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73565" y="377466"/>
            <a:ext cx="4499347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BNCT in Novosibirsk</a:t>
            </a: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n-US" sz="20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Accelerator based Epithermal Neutron Source is in operation at BINP</a:t>
            </a: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BNCT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laboratory in BINP was established on 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Sept. 2014</a:t>
            </a: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Successful </a:t>
            </a:r>
            <a:r>
              <a:rPr lang="en-US" sz="2000" i="1" dirty="0">
                <a:solidFill>
                  <a:srgbClr val="0070C0"/>
                </a:solidFill>
                <a:latin typeface="Arial" panose="020B0604020202020204" pitchFamily="34" charset="0"/>
              </a:rPr>
              <a:t>in vitro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and </a:t>
            </a:r>
            <a:r>
              <a:rPr lang="en-US" sz="2000" i="1" dirty="0">
                <a:solidFill>
                  <a:srgbClr val="0070C0"/>
                </a:solidFill>
                <a:latin typeface="Arial" panose="020B0604020202020204" pitchFamily="34" charset="0"/>
              </a:rPr>
              <a:t>in vivo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 investigations were carried </a:t>
            </a:r>
            <a:endParaRPr lang="en-US" sz="2000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BNCT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laboratory in NSU was established on 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August 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2016</a:t>
            </a:r>
            <a:endParaRPr lang="en-US" sz="2000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ts val="1800"/>
              </a:spcBef>
              <a:buFontTx/>
              <a:buChar char="-"/>
            </a:pP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NSU </a:t>
            </a:r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</a:rPr>
              <a:t>and BINP are planning  to create BNCT clinic at NSU and to provide </a:t>
            </a:r>
            <a:r>
              <a:rPr lang="en-US" sz="2000" dirty="0" smtClean="0">
                <a:solidFill>
                  <a:srgbClr val="0070C0"/>
                </a:solidFill>
                <a:latin typeface="Arial" panose="020B0604020202020204" pitchFamily="34" charset="0"/>
              </a:rPr>
              <a:t>treatment</a:t>
            </a:r>
            <a:endParaRPr lang="en-US" sz="20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15" descr="facil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4763" cy="357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210" y="4644505"/>
            <a:ext cx="1975356" cy="197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static.ngs.ru/news/preview/6b0cfb8f60f1d199a7798cd705053e641e81f440_1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852" y="0"/>
            <a:ext cx="341471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852" y="2424790"/>
            <a:ext cx="3414713" cy="2096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7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73566" y="377466"/>
            <a:ext cx="438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It is a tradition to finish the conferences with a tour to 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Altay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mountains </a:t>
            </a:r>
            <a:b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</a:b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– a place of beautiful 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nature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949" t="11609" r="16161" b="7772"/>
          <a:stretch/>
        </p:blipFill>
        <p:spPr>
          <a:xfrm>
            <a:off x="8893969" y="2204467"/>
            <a:ext cx="3065139" cy="43249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54429" y="6529388"/>
            <a:ext cx="2104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Repo of T. Kobayashi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4583"/>
            <a:ext cx="3936206" cy="26241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0075" y="4301569"/>
            <a:ext cx="3855244" cy="25701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531"/>
            <a:ext cx="7265194" cy="393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1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binp_s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98"/>
          <a:stretch/>
        </p:blipFill>
        <p:spPr bwMode="auto">
          <a:xfrm>
            <a:off x="1" y="3007518"/>
            <a:ext cx="6933329" cy="38504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9" descr="C:\Users\Андрей\Desktop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"/>
            <a:ext cx="6933329" cy="32361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373565" y="377466"/>
            <a:ext cx="44993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WELCOME to Novosibirsk</a:t>
            </a:r>
          </a:p>
          <a:p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for</a:t>
            </a:r>
          </a:p>
          <a:p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XX International Congress</a:t>
            </a:r>
          </a:p>
          <a:p>
            <a:pPr algn="ctr"/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</a:rPr>
              <a:t>o</a:t>
            </a:r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n Neutron Capture Therapy</a:t>
            </a:r>
          </a:p>
          <a:p>
            <a:endParaRPr lang="en-US" sz="2400" b="1" i="0" dirty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!</a:t>
            </a:r>
            <a:endParaRPr lang="en-US" sz="24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535" y="3607074"/>
            <a:ext cx="5040465" cy="32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958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178" y="4842013"/>
            <a:ext cx="3333750" cy="1905000"/>
          </a:xfrm>
          <a:prstGeom prst="rect">
            <a:avLst/>
          </a:prstGeom>
        </p:spPr>
      </p:pic>
      <p:pic>
        <p:nvPicPr>
          <p:cNvPr id="1028" name="Picture 4" descr="Картинки по запросу федорук михаил петрови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178" y="2398918"/>
            <a:ext cx="3333750" cy="221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11277" t="20069" r="11887" b="13231"/>
          <a:stretch/>
        </p:blipFill>
        <p:spPr>
          <a:xfrm>
            <a:off x="772019" y="0"/>
            <a:ext cx="6687685" cy="689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ussian Federation (orthographic projection) - Crimea disputed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858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73566" y="377466"/>
            <a:ext cx="438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RUSSIA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is the </a:t>
            </a:r>
            <a:r>
              <a:rPr lang="en-US" sz="2400" b="0" i="0" u="none" strike="noStrike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largest country in the world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, covering more than one eighth of Earth's inhabited land area,</a:t>
            </a:r>
            <a:r>
              <a:rPr lang="en-US" sz="2400" baseline="30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endParaRPr lang="en-US" sz="2400" baseline="30000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and the </a:t>
            </a:r>
            <a:r>
              <a:rPr lang="en-US" sz="2400" b="0" i="0" u="none" strike="noStrike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ninth most populous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, with over 146.9 million people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56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ussian Federation (orthographic projection) - Crimea disputed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858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73566" y="377466"/>
            <a:ext cx="438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NOVOSIBIRSK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is</a:t>
            </a:r>
          </a:p>
          <a:p>
            <a:pPr marL="361950" indent="-361950"/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-   the third most populous city in Russia after Moscow and St. Petersburg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located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in the heart of 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Russia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t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he capital of Siberia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706931" y="3606213"/>
            <a:ext cx="58366" cy="648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5309" y="3258709"/>
            <a:ext cx="129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Novosibirsk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675" y="3610449"/>
            <a:ext cx="4871326" cy="324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7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ussian Federation (orthographic projection) - Crimea disputed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858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73566" y="377466"/>
            <a:ext cx="438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NOVOSIBIRSK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 airport connected by direct flights with</a:t>
            </a:r>
          </a:p>
          <a:p>
            <a:pPr marL="361950" indent="-361950">
              <a:buFontTx/>
              <a:buChar char="-"/>
            </a:pP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many cities of Russia </a:t>
            </a:r>
          </a:p>
          <a:p>
            <a:pPr marL="361950" indent="-361950">
              <a:buFontTx/>
              <a:buChar char="-"/>
            </a:pP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m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any cities of former USSR</a:t>
            </a:r>
            <a:endParaRPr lang="en-US" sz="24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Prague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Dusseldorf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Frankfurt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Munich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Beijing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Shanghai</a:t>
            </a:r>
          </a:p>
          <a:p>
            <a:pPr marL="342900" indent="-342900">
              <a:buFontTx/>
              <a:buChar char="-"/>
            </a:pPr>
            <a:r>
              <a:rPr lang="en-US" sz="2400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Urumgi</a:t>
            </a:r>
            <a:endParaRPr lang="en-US" sz="2400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Seoul</a:t>
            </a: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Tokyo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706931" y="3606213"/>
            <a:ext cx="58366" cy="6485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75309" y="3258709"/>
            <a:ext cx="129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Novosibirsk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248" y="4903587"/>
            <a:ext cx="3435752" cy="1954413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3765902" y="380491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924182" y="359561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22861" y="333518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965811" y="202723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483778" y="335086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75434" y="313550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7251" y="353076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296683" y="355227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425412" y="279186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551436" y="380491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157455" y="390340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396229" y="4188804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3894999" y="428499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553700" y="429587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972494" y="340186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930693" y="355993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146126" y="301698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2303634" y="3110084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179206" y="295624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978085" y="387097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1824585" y="374005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404517" y="284399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1435567" y="275424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404517" y="295864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514697" y="301430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494509" y="383733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279836" y="374005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4745892" y="562695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5148968" y="548516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2989059" y="4395958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3370634" y="4428384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3924700" y="370989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1462883" y="400178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2143420" y="3774744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4380789" y="330275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3083625" y="341571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221091" y="537231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804258" y="5781338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4862624" y="555002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5157455" y="497491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389479" y="517747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2519694" y="3206528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3677748" y="288381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4195130" y="275424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5005796" y="5550021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1309019" y="362478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3133582" y="4577890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1623154" y="358829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1378500" y="434984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3141991" y="4664392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2179206" y="367106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2208389" y="4263445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2120840" y="4198593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5064162" y="3014307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5" name="Овал 64"/>
          <p:cNvSpPr/>
          <p:nvPr/>
        </p:nvSpPr>
        <p:spPr>
          <a:xfrm>
            <a:off x="1543880" y="420251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5901919" y="3441799"/>
            <a:ext cx="58366" cy="6485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5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411" t="8529" r="23385" b="53138"/>
          <a:stretch/>
        </p:blipFill>
        <p:spPr>
          <a:xfrm>
            <a:off x="0" y="0"/>
            <a:ext cx="12197440" cy="598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1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411" t="8529" r="23385" b="53138"/>
          <a:stretch/>
        </p:blipFill>
        <p:spPr>
          <a:xfrm>
            <a:off x="0" y="0"/>
            <a:ext cx="12197440" cy="59839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35945" t="40589" r="22977" b="37157"/>
          <a:stretch/>
        </p:blipFill>
        <p:spPr>
          <a:xfrm>
            <a:off x="3180230" y="2528046"/>
            <a:ext cx="9016522" cy="338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4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73566" y="377466"/>
            <a:ext cx="438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Akademgorodok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(Academic Town) – 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world-famous </a:t>
            </a:r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</a:rPr>
              <a:t>research center:</a:t>
            </a:r>
          </a:p>
          <a:p>
            <a:pPr marL="361950" indent="-36195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Novosibirsk State University</a:t>
            </a:r>
            <a:endParaRPr lang="en-US" sz="24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43 Research Institutes of Russian Academy of Sciences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512" y="3148383"/>
            <a:ext cx="2956607" cy="370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73566" y="377466"/>
            <a:ext cx="438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Arial" panose="020B0604020202020204" pitchFamily="34" charset="0"/>
              </a:rPr>
              <a:t>Akademgorodok</a:t>
            </a: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(Academic Town) – </a:t>
            </a:r>
          </a:p>
          <a:p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world-famous research center</a:t>
            </a:r>
            <a:r>
              <a:rPr lang="en-US" sz="2400" b="0" i="0" dirty="0" smtClean="0">
                <a:solidFill>
                  <a:srgbClr val="0070C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361950" indent="-36195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Novosibirsk State University</a:t>
            </a:r>
            <a:endParaRPr lang="en-US" sz="2400" b="0" i="0" dirty="0" smtClean="0">
              <a:solidFill>
                <a:srgbClr val="0070C0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 smtClean="0">
                <a:solidFill>
                  <a:srgbClr val="0070C0"/>
                </a:solidFill>
                <a:latin typeface="Arial" panose="020B0604020202020204" pitchFamily="34" charset="0"/>
              </a:rPr>
              <a:t>43 Research Institutes of Russian Academy of Sciences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21573" y="3792460"/>
            <a:ext cx="1889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err="1" smtClean="0">
                <a:solidFill>
                  <a:srgbClr val="FFFF00"/>
                </a:solidFill>
              </a:rPr>
              <a:t>Budker</a:t>
            </a:r>
            <a:r>
              <a:rPr lang="en-US" sz="1600" b="1" dirty="0" smtClean="0">
                <a:solidFill>
                  <a:srgbClr val="FFFF00"/>
                </a:solidFill>
              </a:rPr>
              <a:t> Institute of Nuclear Physics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3867" y="2874439"/>
            <a:ext cx="188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</a:t>
            </a:r>
            <a:r>
              <a:rPr lang="en-US" sz="1600" b="1" dirty="0" err="1" smtClean="0">
                <a:solidFill>
                  <a:srgbClr val="FFFF00"/>
                </a:solidFill>
              </a:rPr>
              <a:t>Catalisis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079" y="2511408"/>
            <a:ext cx="292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Organic Chemistry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0854" y="2219549"/>
            <a:ext cx="292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Inorganic Chemistry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5525" y="1819132"/>
            <a:ext cx="292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Thermal Physics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3331" y="4429803"/>
            <a:ext cx="2390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Semiconductor Physics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6366" y="1680787"/>
            <a:ext cx="29257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Laser Physics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4521" y="4207958"/>
            <a:ext cx="3710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Automation and </a:t>
            </a:r>
            <a:r>
              <a:rPr lang="en-US" sz="1600" b="1" dirty="0" err="1" smtClean="0">
                <a:solidFill>
                  <a:srgbClr val="FFFF00"/>
                </a:solidFill>
              </a:rPr>
              <a:t>Elecrometry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4521" y="3746822"/>
            <a:ext cx="3710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Cytology and Genetics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30053" y="2342131"/>
            <a:ext cx="3399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</a:t>
            </a:r>
            <a:r>
              <a:rPr lang="en-US" sz="1600" b="1" dirty="0" err="1" smtClean="0">
                <a:solidFill>
                  <a:srgbClr val="FFFF00"/>
                </a:solidFill>
              </a:rPr>
              <a:t>Linformatics</a:t>
            </a:r>
            <a:r>
              <a:rPr lang="en-US" sz="1600" b="1" dirty="0" smtClean="0">
                <a:solidFill>
                  <a:srgbClr val="FFFF00"/>
                </a:solidFill>
              </a:rPr>
              <a:t> Systems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7002" y="2639048"/>
            <a:ext cx="2925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Chemical Biology and Fundamental Medicine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95819" y="3285686"/>
            <a:ext cx="36548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Molecular and Cell Biology</a:t>
            </a:r>
            <a:endParaRPr lang="ru-RU" sz="1600" b="1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21573" y="5131141"/>
            <a:ext cx="247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Institute of Theoretical and </a:t>
            </a:r>
          </a:p>
          <a:p>
            <a:r>
              <a:rPr lang="en-US" sz="1600" b="1" dirty="0" smtClean="0">
                <a:solidFill>
                  <a:srgbClr val="FFFF00"/>
                </a:solidFill>
              </a:rPr>
              <a:t>Applied Mechanics</a:t>
            </a:r>
            <a:endParaRPr lang="ru-RU" sz="1600" b="1" dirty="0">
              <a:solidFill>
                <a:srgbClr val="FFFF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956" y="3223823"/>
            <a:ext cx="3619044" cy="363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1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314</Words>
  <Application>Microsoft Office PowerPoint</Application>
  <PresentationFormat>Широкоэкранный</PresentationFormat>
  <Paragraphs>92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Times New Roman</vt:lpstr>
      <vt:lpstr>Тема Office</vt:lpstr>
      <vt:lpstr>XX International Congress  on Neutron Capture Therapy  2022  Novosibirsk, Russia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BINP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XIX International Congress  on Neutron Capture Therapy  2020  Novosibirsk, Russia</dc:title>
  <dc:creator>BINP User</dc:creator>
  <cp:lastModifiedBy>BINP User</cp:lastModifiedBy>
  <cp:revision>47</cp:revision>
  <dcterms:created xsi:type="dcterms:W3CDTF">2016-09-30T01:07:13Z</dcterms:created>
  <dcterms:modified xsi:type="dcterms:W3CDTF">2018-04-20T06:40:13Z</dcterms:modified>
</cp:coreProperties>
</file>