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9.xml" ContentType="application/vnd.openxmlformats-officedocument.presentationml.notesSlide+xml"/>
  <Default Extension="tiff" ContentType="image/tiff"/>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6"/>
  </p:notesMasterIdLst>
  <p:sldIdLst>
    <p:sldId id="256" r:id="rId2"/>
    <p:sldId id="264" r:id="rId3"/>
    <p:sldId id="258" r:id="rId4"/>
    <p:sldId id="265" r:id="rId5"/>
    <p:sldId id="257" r:id="rId6"/>
    <p:sldId id="262" r:id="rId7"/>
    <p:sldId id="270" r:id="rId8"/>
    <p:sldId id="267" r:id="rId9"/>
    <p:sldId id="269" r:id="rId10"/>
    <p:sldId id="266" r:id="rId11"/>
    <p:sldId id="260" r:id="rId12"/>
    <p:sldId id="268" r:id="rId13"/>
    <p:sldId id="261" r:id="rId14"/>
    <p:sldId id="263" r:id="rId15"/>
  </p:sldIdLst>
  <p:sldSz cx="9144000" cy="5143500" type="screen16x9"/>
  <p:notesSz cx="6858000" cy="9144000"/>
  <p:embeddedFontLst>
    <p:embeddedFont>
      <p:font typeface="BankGothic Md BT" pitchFamily="34" charset="0"/>
      <p:regular r:id="rId17"/>
    </p:embeddedFont>
    <p:embeddedFont>
      <p:font typeface="BankGothic Lt BT" pitchFamily="34" charset="0"/>
      <p:regular r:id="rId18"/>
    </p:embeddedFont>
    <p:embeddedFont>
      <p:font typeface="Calibri" pitchFamily="34" charset="0"/>
      <p:regular r:id="rId19"/>
      <p:bold r:id="rId20"/>
      <p:italic r:id="rId21"/>
      <p:boldItalic r:id="rId22"/>
    </p:embeddedFont>
  </p:embeddedFontLst>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FFCC"/>
    <a:srgbClr val="381850"/>
    <a:srgbClr val="3A2F46"/>
    <a:srgbClr val="2C2F55"/>
    <a:srgbClr val="222542"/>
    <a:srgbClr val="2D3157"/>
    <a:srgbClr val="89E0FF"/>
    <a:srgbClr val="461E64"/>
    <a:srgbClr val="6DD9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72401" autoAdjust="0"/>
  </p:normalViewPr>
  <p:slideViewPr>
    <p:cSldViewPr snapToGrid="0">
      <p:cViewPr varScale="1">
        <p:scale>
          <a:sx n="64" d="100"/>
          <a:sy n="64" d="100"/>
        </p:scale>
        <p:origin x="-1458" y="-102"/>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8D3FA9-2534-482E-A258-B85007C6FDD8}" type="doc">
      <dgm:prSet loTypeId="urn:microsoft.com/office/officeart/2005/8/layout/cycle8" loCatId="cycle" qsTypeId="urn:microsoft.com/office/officeart/2005/8/quickstyle/simple1" qsCatId="simple" csTypeId="urn:microsoft.com/office/officeart/2005/8/colors/accent1_2" csCatId="accent1" phldr="1"/>
      <dgm:spPr/>
    </dgm:pt>
    <dgm:pt modelId="{18A24B2C-7C32-49BC-9D02-C4B928382EF2}">
      <dgm:prSet phldrT="[Texto]" custT="1"/>
      <dgm:spPr/>
      <dgm:t>
        <a:bodyPr/>
        <a:lstStyle/>
        <a:p>
          <a:r>
            <a:rPr lang="en-US" sz="1000" b="0" smtClean="0">
              <a:effectLst>
                <a:outerShdw blurRad="38100" dist="38100" dir="2700000" algn="tl">
                  <a:srgbClr val="000000">
                    <a:alpha val="43137"/>
                  </a:srgbClr>
                </a:outerShdw>
              </a:effectLst>
              <a:latin typeface="BankGothic Lt BT" pitchFamily="34" charset="0"/>
            </a:rPr>
            <a:t>Basic Science</a:t>
          </a:r>
          <a:endParaRPr lang="en-US" sz="1000" b="0">
            <a:effectLst>
              <a:outerShdw blurRad="38100" dist="38100" dir="2700000" algn="tl">
                <a:srgbClr val="000000">
                  <a:alpha val="43137"/>
                </a:srgbClr>
              </a:outerShdw>
            </a:effectLst>
            <a:latin typeface="BankGothic Lt BT" pitchFamily="34" charset="0"/>
          </a:endParaRPr>
        </a:p>
      </dgm:t>
    </dgm:pt>
    <dgm:pt modelId="{67823C56-B29B-4DAC-82B9-A5889EFE9660}" type="parTrans" cxnId="{F61FB903-40A4-44D8-96B6-B5CC76A947C8}">
      <dgm:prSet/>
      <dgm:spPr/>
      <dgm:t>
        <a:bodyPr/>
        <a:lstStyle/>
        <a:p>
          <a:endParaRPr lang="en-US" sz="3600" b="0">
            <a:effectLst>
              <a:outerShdw blurRad="38100" dist="38100" dir="2700000" algn="tl">
                <a:srgbClr val="000000">
                  <a:alpha val="43137"/>
                </a:srgbClr>
              </a:outerShdw>
            </a:effectLst>
            <a:latin typeface="BankGothic Lt BT" pitchFamily="34" charset="0"/>
          </a:endParaRPr>
        </a:p>
      </dgm:t>
    </dgm:pt>
    <dgm:pt modelId="{A74303DF-6B84-422A-A7AF-F94C8CB723C6}" type="sibTrans" cxnId="{F61FB903-40A4-44D8-96B6-B5CC76A947C8}">
      <dgm:prSet/>
      <dgm:spPr/>
      <dgm:t>
        <a:bodyPr/>
        <a:lstStyle/>
        <a:p>
          <a:endParaRPr lang="en-US" sz="3600" b="0">
            <a:effectLst>
              <a:outerShdw blurRad="38100" dist="38100" dir="2700000" algn="tl">
                <a:srgbClr val="000000">
                  <a:alpha val="43137"/>
                </a:srgbClr>
              </a:outerShdw>
            </a:effectLst>
            <a:latin typeface="BankGothic Lt BT" pitchFamily="34" charset="0"/>
          </a:endParaRPr>
        </a:p>
      </dgm:t>
    </dgm:pt>
    <dgm:pt modelId="{6B670212-1D72-4B82-BC03-438484C4CF78}">
      <dgm:prSet phldrT="[Texto]" custT="1"/>
      <dgm:spPr/>
      <dgm:t>
        <a:bodyPr/>
        <a:lstStyle/>
        <a:p>
          <a:r>
            <a:rPr lang="en-US" sz="1000" b="0" smtClean="0">
              <a:effectLst>
                <a:outerShdw blurRad="38100" dist="38100" dir="2700000" algn="tl">
                  <a:srgbClr val="000000">
                    <a:alpha val="43137"/>
                  </a:srgbClr>
                </a:outerShdw>
              </a:effectLst>
              <a:latin typeface="BankGothic Lt BT" pitchFamily="34" charset="0"/>
            </a:rPr>
            <a:t>Technology</a:t>
          </a:r>
          <a:endParaRPr lang="en-US" sz="1000" b="0">
            <a:effectLst>
              <a:outerShdw blurRad="38100" dist="38100" dir="2700000" algn="tl">
                <a:srgbClr val="000000">
                  <a:alpha val="43137"/>
                </a:srgbClr>
              </a:outerShdw>
            </a:effectLst>
            <a:latin typeface="BankGothic Lt BT" pitchFamily="34" charset="0"/>
          </a:endParaRPr>
        </a:p>
      </dgm:t>
    </dgm:pt>
    <dgm:pt modelId="{943C92A5-2486-4519-AC41-6E8789029CE8}" type="parTrans" cxnId="{E56E4A0D-FBD5-48AD-A259-8448C01DA210}">
      <dgm:prSet/>
      <dgm:spPr/>
      <dgm:t>
        <a:bodyPr/>
        <a:lstStyle/>
        <a:p>
          <a:endParaRPr lang="en-US" sz="3600" b="0">
            <a:effectLst>
              <a:outerShdw blurRad="38100" dist="38100" dir="2700000" algn="tl">
                <a:srgbClr val="000000">
                  <a:alpha val="43137"/>
                </a:srgbClr>
              </a:outerShdw>
            </a:effectLst>
            <a:latin typeface="BankGothic Lt BT" pitchFamily="34" charset="0"/>
          </a:endParaRPr>
        </a:p>
      </dgm:t>
    </dgm:pt>
    <dgm:pt modelId="{806C378E-1445-4AC5-B4A0-D4E4FD6041CC}" type="sibTrans" cxnId="{E56E4A0D-FBD5-48AD-A259-8448C01DA210}">
      <dgm:prSet/>
      <dgm:spPr/>
      <dgm:t>
        <a:bodyPr/>
        <a:lstStyle/>
        <a:p>
          <a:endParaRPr lang="en-US" sz="3600" b="0">
            <a:effectLst>
              <a:outerShdw blurRad="38100" dist="38100" dir="2700000" algn="tl">
                <a:srgbClr val="000000">
                  <a:alpha val="43137"/>
                </a:srgbClr>
              </a:outerShdw>
            </a:effectLst>
            <a:latin typeface="BankGothic Lt BT" pitchFamily="34" charset="0"/>
          </a:endParaRPr>
        </a:p>
      </dgm:t>
    </dgm:pt>
    <dgm:pt modelId="{216FC624-A674-4CD9-AFCE-6396B8788E69}">
      <dgm:prSet phldrT="[Texto]" custT="1"/>
      <dgm:spPr/>
      <dgm:t>
        <a:bodyPr/>
        <a:lstStyle/>
        <a:p>
          <a:r>
            <a:rPr lang="en-US" sz="1000" b="0" smtClean="0">
              <a:effectLst>
                <a:outerShdw blurRad="38100" dist="38100" dir="2700000" algn="tl">
                  <a:srgbClr val="000000">
                    <a:alpha val="43137"/>
                  </a:srgbClr>
                </a:outerShdw>
              </a:effectLst>
              <a:latin typeface="BankGothic Lt BT" pitchFamily="34" charset="0"/>
            </a:rPr>
            <a:t>Computing</a:t>
          </a:r>
          <a:endParaRPr lang="en-US" sz="1000" b="0">
            <a:effectLst>
              <a:outerShdw blurRad="38100" dist="38100" dir="2700000" algn="tl">
                <a:srgbClr val="000000">
                  <a:alpha val="43137"/>
                </a:srgbClr>
              </a:outerShdw>
            </a:effectLst>
            <a:latin typeface="BankGothic Lt BT" pitchFamily="34" charset="0"/>
          </a:endParaRPr>
        </a:p>
      </dgm:t>
    </dgm:pt>
    <dgm:pt modelId="{9CE28BE7-7471-4D29-BFEB-8201F512EE41}" type="parTrans" cxnId="{AF5A3B3E-826A-4F60-B8C2-977749B240CD}">
      <dgm:prSet/>
      <dgm:spPr/>
      <dgm:t>
        <a:bodyPr/>
        <a:lstStyle/>
        <a:p>
          <a:endParaRPr lang="en-US" sz="3600" b="0">
            <a:effectLst>
              <a:outerShdw blurRad="38100" dist="38100" dir="2700000" algn="tl">
                <a:srgbClr val="000000">
                  <a:alpha val="43137"/>
                </a:srgbClr>
              </a:outerShdw>
            </a:effectLst>
            <a:latin typeface="BankGothic Lt BT" pitchFamily="34" charset="0"/>
          </a:endParaRPr>
        </a:p>
      </dgm:t>
    </dgm:pt>
    <dgm:pt modelId="{49CF9FB3-5A5B-4489-90E8-BFED37B43015}" type="sibTrans" cxnId="{AF5A3B3E-826A-4F60-B8C2-977749B240CD}">
      <dgm:prSet/>
      <dgm:spPr/>
      <dgm:t>
        <a:bodyPr/>
        <a:lstStyle/>
        <a:p>
          <a:endParaRPr lang="en-US" sz="3600" b="0">
            <a:effectLst>
              <a:outerShdw blurRad="38100" dist="38100" dir="2700000" algn="tl">
                <a:srgbClr val="000000">
                  <a:alpha val="43137"/>
                </a:srgbClr>
              </a:outerShdw>
            </a:effectLst>
            <a:latin typeface="BankGothic Lt BT" pitchFamily="34" charset="0"/>
          </a:endParaRPr>
        </a:p>
      </dgm:t>
    </dgm:pt>
    <dgm:pt modelId="{E7395D6D-A0A0-4CA1-AFDC-6C6F81539263}">
      <dgm:prSet phldrT="[Texto]" custT="1"/>
      <dgm:spPr/>
      <dgm:t>
        <a:bodyPr/>
        <a:lstStyle/>
        <a:p>
          <a:r>
            <a:rPr lang="en-US" sz="1000" b="0" smtClean="0">
              <a:effectLst>
                <a:outerShdw blurRad="38100" dist="38100" dir="2700000" algn="tl">
                  <a:srgbClr val="000000">
                    <a:alpha val="43137"/>
                  </a:srgbClr>
                </a:outerShdw>
              </a:effectLst>
              <a:latin typeface="BankGothic Lt BT" pitchFamily="34" charset="0"/>
            </a:rPr>
            <a:t>Clinical</a:t>
          </a:r>
          <a:endParaRPr lang="en-US" sz="1000" b="0">
            <a:effectLst>
              <a:outerShdw blurRad="38100" dist="38100" dir="2700000" algn="tl">
                <a:srgbClr val="000000">
                  <a:alpha val="43137"/>
                </a:srgbClr>
              </a:outerShdw>
            </a:effectLst>
            <a:latin typeface="BankGothic Lt BT" pitchFamily="34" charset="0"/>
          </a:endParaRPr>
        </a:p>
      </dgm:t>
    </dgm:pt>
    <dgm:pt modelId="{7AD4B394-4319-410C-848C-85FFBCEBB687}" type="parTrans" cxnId="{ED9D84A0-9DA6-4294-9E9D-E8953ABBDC17}">
      <dgm:prSet/>
      <dgm:spPr/>
      <dgm:t>
        <a:bodyPr/>
        <a:lstStyle/>
        <a:p>
          <a:endParaRPr lang="en-US" sz="3600" b="0">
            <a:effectLst>
              <a:outerShdw blurRad="38100" dist="38100" dir="2700000" algn="tl">
                <a:srgbClr val="000000">
                  <a:alpha val="43137"/>
                </a:srgbClr>
              </a:outerShdw>
            </a:effectLst>
            <a:latin typeface="BankGothic Lt BT" pitchFamily="34" charset="0"/>
          </a:endParaRPr>
        </a:p>
      </dgm:t>
    </dgm:pt>
    <dgm:pt modelId="{250AF131-DFC5-4311-9B99-148155A2457B}" type="sibTrans" cxnId="{ED9D84A0-9DA6-4294-9E9D-E8953ABBDC17}">
      <dgm:prSet/>
      <dgm:spPr/>
      <dgm:t>
        <a:bodyPr/>
        <a:lstStyle/>
        <a:p>
          <a:endParaRPr lang="en-US" sz="3600" b="0">
            <a:effectLst>
              <a:outerShdw blurRad="38100" dist="38100" dir="2700000" algn="tl">
                <a:srgbClr val="000000">
                  <a:alpha val="43137"/>
                </a:srgbClr>
              </a:outerShdw>
            </a:effectLst>
            <a:latin typeface="BankGothic Lt BT" pitchFamily="34" charset="0"/>
          </a:endParaRPr>
        </a:p>
      </dgm:t>
    </dgm:pt>
    <dgm:pt modelId="{30BB1B0F-25C1-405B-B3B8-ACD05FF28DF5}">
      <dgm:prSet phldrT="[Texto]" custT="1"/>
      <dgm:spPr/>
      <dgm:t>
        <a:bodyPr/>
        <a:lstStyle/>
        <a:p>
          <a:r>
            <a:rPr lang="en-US" sz="1000" b="0" smtClean="0">
              <a:effectLst>
                <a:outerShdw blurRad="38100" dist="38100" dir="2700000" algn="tl">
                  <a:srgbClr val="000000">
                    <a:alpha val="43137"/>
                  </a:srgbClr>
                </a:outerShdw>
              </a:effectLst>
              <a:latin typeface="BankGothic Lt BT" pitchFamily="34" charset="0"/>
            </a:rPr>
            <a:t>Pre-clinical</a:t>
          </a:r>
          <a:endParaRPr lang="en-US" sz="1000" b="0">
            <a:effectLst>
              <a:outerShdw blurRad="38100" dist="38100" dir="2700000" algn="tl">
                <a:srgbClr val="000000">
                  <a:alpha val="43137"/>
                </a:srgbClr>
              </a:outerShdw>
            </a:effectLst>
            <a:latin typeface="BankGothic Lt BT" pitchFamily="34" charset="0"/>
          </a:endParaRPr>
        </a:p>
      </dgm:t>
    </dgm:pt>
    <dgm:pt modelId="{F24307D0-7DC2-4940-9383-50F694ED487B}" type="parTrans" cxnId="{01EC008B-15F4-4B99-BFB9-71FC06317B29}">
      <dgm:prSet/>
      <dgm:spPr/>
      <dgm:t>
        <a:bodyPr/>
        <a:lstStyle/>
        <a:p>
          <a:endParaRPr lang="en-US" sz="3600" b="0">
            <a:effectLst>
              <a:outerShdw blurRad="38100" dist="38100" dir="2700000" algn="tl">
                <a:srgbClr val="000000">
                  <a:alpha val="43137"/>
                </a:srgbClr>
              </a:outerShdw>
            </a:effectLst>
            <a:latin typeface="BankGothic Lt BT" pitchFamily="34" charset="0"/>
          </a:endParaRPr>
        </a:p>
      </dgm:t>
    </dgm:pt>
    <dgm:pt modelId="{DD9D7566-479E-49D3-93F8-028B10C868D9}" type="sibTrans" cxnId="{01EC008B-15F4-4B99-BFB9-71FC06317B29}">
      <dgm:prSet/>
      <dgm:spPr/>
      <dgm:t>
        <a:bodyPr/>
        <a:lstStyle/>
        <a:p>
          <a:endParaRPr lang="en-US" sz="3600" b="0">
            <a:effectLst>
              <a:outerShdw blurRad="38100" dist="38100" dir="2700000" algn="tl">
                <a:srgbClr val="000000">
                  <a:alpha val="43137"/>
                </a:srgbClr>
              </a:outerShdw>
            </a:effectLst>
            <a:latin typeface="BankGothic Lt BT" pitchFamily="34" charset="0"/>
          </a:endParaRPr>
        </a:p>
      </dgm:t>
    </dgm:pt>
    <dgm:pt modelId="{62AD2420-FE0E-45C4-B7C5-53805E3029D3}" type="pres">
      <dgm:prSet presAssocID="{A38D3FA9-2534-482E-A258-B85007C6FDD8}" presName="compositeShape" presStyleCnt="0">
        <dgm:presLayoutVars>
          <dgm:chMax val="7"/>
          <dgm:dir/>
          <dgm:resizeHandles val="exact"/>
        </dgm:presLayoutVars>
      </dgm:prSet>
      <dgm:spPr/>
    </dgm:pt>
    <dgm:pt modelId="{4BE8A698-100B-47E1-B017-6AC9DF2C62A3}" type="pres">
      <dgm:prSet presAssocID="{A38D3FA9-2534-482E-A258-B85007C6FDD8}" presName="wedge1" presStyleLbl="node1" presStyleIdx="0" presStyleCnt="5"/>
      <dgm:spPr/>
      <dgm:t>
        <a:bodyPr/>
        <a:lstStyle/>
        <a:p>
          <a:endParaRPr lang="en-US"/>
        </a:p>
      </dgm:t>
    </dgm:pt>
    <dgm:pt modelId="{10D2210A-6808-4409-9760-2962251E2E20}" type="pres">
      <dgm:prSet presAssocID="{A38D3FA9-2534-482E-A258-B85007C6FDD8}" presName="dummy1a" presStyleCnt="0"/>
      <dgm:spPr/>
    </dgm:pt>
    <dgm:pt modelId="{1F35E967-490A-48BB-9E3F-AA8C4AEDAA30}" type="pres">
      <dgm:prSet presAssocID="{A38D3FA9-2534-482E-A258-B85007C6FDD8}" presName="dummy1b" presStyleCnt="0"/>
      <dgm:spPr/>
    </dgm:pt>
    <dgm:pt modelId="{1469779C-E5FA-41EB-AD2B-1B4E02211E37}" type="pres">
      <dgm:prSet presAssocID="{A38D3FA9-2534-482E-A258-B85007C6FDD8}" presName="wedge1Tx" presStyleLbl="node1" presStyleIdx="0" presStyleCnt="5">
        <dgm:presLayoutVars>
          <dgm:chMax val="0"/>
          <dgm:chPref val="0"/>
          <dgm:bulletEnabled val="1"/>
        </dgm:presLayoutVars>
      </dgm:prSet>
      <dgm:spPr/>
      <dgm:t>
        <a:bodyPr/>
        <a:lstStyle/>
        <a:p>
          <a:endParaRPr lang="en-US"/>
        </a:p>
      </dgm:t>
    </dgm:pt>
    <dgm:pt modelId="{D0F5F807-AEB0-4DB7-A53B-43A6092BF4FB}" type="pres">
      <dgm:prSet presAssocID="{A38D3FA9-2534-482E-A258-B85007C6FDD8}" presName="wedge2" presStyleLbl="node1" presStyleIdx="1" presStyleCnt="5"/>
      <dgm:spPr/>
      <dgm:t>
        <a:bodyPr/>
        <a:lstStyle/>
        <a:p>
          <a:endParaRPr lang="en-US"/>
        </a:p>
      </dgm:t>
    </dgm:pt>
    <dgm:pt modelId="{82E4C840-5E60-4449-A970-AD533864AD28}" type="pres">
      <dgm:prSet presAssocID="{A38D3FA9-2534-482E-A258-B85007C6FDD8}" presName="dummy2a" presStyleCnt="0"/>
      <dgm:spPr/>
    </dgm:pt>
    <dgm:pt modelId="{94A709D5-6181-4D7A-A21E-8AEB8C27FE70}" type="pres">
      <dgm:prSet presAssocID="{A38D3FA9-2534-482E-A258-B85007C6FDD8}" presName="dummy2b" presStyleCnt="0"/>
      <dgm:spPr/>
    </dgm:pt>
    <dgm:pt modelId="{863FC530-D76C-4043-AB29-9051A9A87241}" type="pres">
      <dgm:prSet presAssocID="{A38D3FA9-2534-482E-A258-B85007C6FDD8}" presName="wedge2Tx" presStyleLbl="node1" presStyleIdx="1" presStyleCnt="5">
        <dgm:presLayoutVars>
          <dgm:chMax val="0"/>
          <dgm:chPref val="0"/>
          <dgm:bulletEnabled val="1"/>
        </dgm:presLayoutVars>
      </dgm:prSet>
      <dgm:spPr/>
      <dgm:t>
        <a:bodyPr/>
        <a:lstStyle/>
        <a:p>
          <a:endParaRPr lang="en-US"/>
        </a:p>
      </dgm:t>
    </dgm:pt>
    <dgm:pt modelId="{D6F8A28A-6D07-41C8-987B-7FD43EBC2FE6}" type="pres">
      <dgm:prSet presAssocID="{A38D3FA9-2534-482E-A258-B85007C6FDD8}" presName="wedge3" presStyleLbl="node1" presStyleIdx="2" presStyleCnt="5"/>
      <dgm:spPr/>
      <dgm:t>
        <a:bodyPr/>
        <a:lstStyle/>
        <a:p>
          <a:endParaRPr lang="en-US"/>
        </a:p>
      </dgm:t>
    </dgm:pt>
    <dgm:pt modelId="{58783C6E-7393-411B-8284-59F8050105FB}" type="pres">
      <dgm:prSet presAssocID="{A38D3FA9-2534-482E-A258-B85007C6FDD8}" presName="dummy3a" presStyleCnt="0"/>
      <dgm:spPr/>
    </dgm:pt>
    <dgm:pt modelId="{07C886D7-7B3A-4138-B7C3-2D0B5DCC8D16}" type="pres">
      <dgm:prSet presAssocID="{A38D3FA9-2534-482E-A258-B85007C6FDD8}" presName="dummy3b" presStyleCnt="0"/>
      <dgm:spPr/>
    </dgm:pt>
    <dgm:pt modelId="{68221532-9AD2-4249-B3C4-45099836B089}" type="pres">
      <dgm:prSet presAssocID="{A38D3FA9-2534-482E-A258-B85007C6FDD8}" presName="wedge3Tx" presStyleLbl="node1" presStyleIdx="2" presStyleCnt="5">
        <dgm:presLayoutVars>
          <dgm:chMax val="0"/>
          <dgm:chPref val="0"/>
          <dgm:bulletEnabled val="1"/>
        </dgm:presLayoutVars>
      </dgm:prSet>
      <dgm:spPr/>
      <dgm:t>
        <a:bodyPr/>
        <a:lstStyle/>
        <a:p>
          <a:endParaRPr lang="en-US"/>
        </a:p>
      </dgm:t>
    </dgm:pt>
    <dgm:pt modelId="{34FE9A8F-C8DD-408A-A4AF-CC97B76103FC}" type="pres">
      <dgm:prSet presAssocID="{A38D3FA9-2534-482E-A258-B85007C6FDD8}" presName="wedge4" presStyleLbl="node1" presStyleIdx="3" presStyleCnt="5"/>
      <dgm:spPr/>
      <dgm:t>
        <a:bodyPr/>
        <a:lstStyle/>
        <a:p>
          <a:endParaRPr lang="en-US"/>
        </a:p>
      </dgm:t>
    </dgm:pt>
    <dgm:pt modelId="{72178BF6-EBF1-437A-9E0E-DEED47A03A83}" type="pres">
      <dgm:prSet presAssocID="{A38D3FA9-2534-482E-A258-B85007C6FDD8}" presName="dummy4a" presStyleCnt="0"/>
      <dgm:spPr/>
    </dgm:pt>
    <dgm:pt modelId="{CF5923C9-CC0F-4CB7-B800-7E8E53EB0924}" type="pres">
      <dgm:prSet presAssocID="{A38D3FA9-2534-482E-A258-B85007C6FDD8}" presName="dummy4b" presStyleCnt="0"/>
      <dgm:spPr/>
    </dgm:pt>
    <dgm:pt modelId="{287D921B-6509-4DCF-B481-2F7CA2F9DC91}" type="pres">
      <dgm:prSet presAssocID="{A38D3FA9-2534-482E-A258-B85007C6FDD8}" presName="wedge4Tx" presStyleLbl="node1" presStyleIdx="3" presStyleCnt="5">
        <dgm:presLayoutVars>
          <dgm:chMax val="0"/>
          <dgm:chPref val="0"/>
          <dgm:bulletEnabled val="1"/>
        </dgm:presLayoutVars>
      </dgm:prSet>
      <dgm:spPr/>
      <dgm:t>
        <a:bodyPr/>
        <a:lstStyle/>
        <a:p>
          <a:endParaRPr lang="en-US"/>
        </a:p>
      </dgm:t>
    </dgm:pt>
    <dgm:pt modelId="{31145AB5-3A1B-46A4-A58A-23441B4F40D9}" type="pres">
      <dgm:prSet presAssocID="{A38D3FA9-2534-482E-A258-B85007C6FDD8}" presName="wedge5" presStyleLbl="node1" presStyleIdx="4" presStyleCnt="5"/>
      <dgm:spPr/>
      <dgm:t>
        <a:bodyPr/>
        <a:lstStyle/>
        <a:p>
          <a:endParaRPr lang="en-US"/>
        </a:p>
      </dgm:t>
    </dgm:pt>
    <dgm:pt modelId="{B9A43DFD-5AB6-4C9C-A191-EDEC5DD0E90C}" type="pres">
      <dgm:prSet presAssocID="{A38D3FA9-2534-482E-A258-B85007C6FDD8}" presName="dummy5a" presStyleCnt="0"/>
      <dgm:spPr/>
    </dgm:pt>
    <dgm:pt modelId="{263DEE0D-2E9C-4FD1-B876-8BA1F5E582F2}" type="pres">
      <dgm:prSet presAssocID="{A38D3FA9-2534-482E-A258-B85007C6FDD8}" presName="dummy5b" presStyleCnt="0"/>
      <dgm:spPr/>
    </dgm:pt>
    <dgm:pt modelId="{D27CD191-FE44-4725-874C-C62E223849F0}" type="pres">
      <dgm:prSet presAssocID="{A38D3FA9-2534-482E-A258-B85007C6FDD8}" presName="wedge5Tx" presStyleLbl="node1" presStyleIdx="4" presStyleCnt="5">
        <dgm:presLayoutVars>
          <dgm:chMax val="0"/>
          <dgm:chPref val="0"/>
          <dgm:bulletEnabled val="1"/>
        </dgm:presLayoutVars>
      </dgm:prSet>
      <dgm:spPr/>
      <dgm:t>
        <a:bodyPr/>
        <a:lstStyle/>
        <a:p>
          <a:endParaRPr lang="en-US"/>
        </a:p>
      </dgm:t>
    </dgm:pt>
    <dgm:pt modelId="{2F1A46DC-DBB8-4643-BF42-754EA2B37DE4}" type="pres">
      <dgm:prSet presAssocID="{A74303DF-6B84-422A-A7AF-F94C8CB723C6}" presName="arrowWedge1" presStyleLbl="fgSibTrans2D1" presStyleIdx="0" presStyleCnt="5"/>
      <dgm:spPr/>
    </dgm:pt>
    <dgm:pt modelId="{2B5D3F2D-C30B-49CD-A0EF-B6745508659F}" type="pres">
      <dgm:prSet presAssocID="{806C378E-1445-4AC5-B4A0-D4E4FD6041CC}" presName="arrowWedge2" presStyleLbl="fgSibTrans2D1" presStyleIdx="1" presStyleCnt="5"/>
      <dgm:spPr/>
    </dgm:pt>
    <dgm:pt modelId="{EB1A02CE-802D-4F51-9881-E18463521FCF}" type="pres">
      <dgm:prSet presAssocID="{49CF9FB3-5A5B-4489-90E8-BFED37B43015}" presName="arrowWedge3" presStyleLbl="fgSibTrans2D1" presStyleIdx="2" presStyleCnt="5"/>
      <dgm:spPr/>
    </dgm:pt>
    <dgm:pt modelId="{AFA0254F-54DA-4BCF-805B-C54E9E21B444}" type="pres">
      <dgm:prSet presAssocID="{DD9D7566-479E-49D3-93F8-028B10C868D9}" presName="arrowWedge4" presStyleLbl="fgSibTrans2D1" presStyleIdx="3" presStyleCnt="5"/>
      <dgm:spPr/>
    </dgm:pt>
    <dgm:pt modelId="{10570253-C184-454F-B222-A13D76A35CE8}" type="pres">
      <dgm:prSet presAssocID="{250AF131-DFC5-4311-9B99-148155A2457B}" presName="arrowWedge5" presStyleLbl="fgSibTrans2D1" presStyleIdx="4" presStyleCnt="5"/>
      <dgm:spPr/>
    </dgm:pt>
  </dgm:ptLst>
  <dgm:cxnLst>
    <dgm:cxn modelId="{E56E4A0D-FBD5-48AD-A259-8448C01DA210}" srcId="{A38D3FA9-2534-482E-A258-B85007C6FDD8}" destId="{6B670212-1D72-4B82-BC03-438484C4CF78}" srcOrd="1" destOrd="0" parTransId="{943C92A5-2486-4519-AC41-6E8789029CE8}" sibTransId="{806C378E-1445-4AC5-B4A0-D4E4FD6041CC}"/>
    <dgm:cxn modelId="{409F551E-57C0-49BF-A767-2DE281B54E72}" type="presOf" srcId="{6B670212-1D72-4B82-BC03-438484C4CF78}" destId="{863FC530-D76C-4043-AB29-9051A9A87241}" srcOrd="1" destOrd="0" presId="urn:microsoft.com/office/officeart/2005/8/layout/cycle8"/>
    <dgm:cxn modelId="{F2286B5B-28F7-4066-B308-1F0887B74CD0}" type="presOf" srcId="{A38D3FA9-2534-482E-A258-B85007C6FDD8}" destId="{62AD2420-FE0E-45C4-B7C5-53805E3029D3}" srcOrd="0" destOrd="0" presId="urn:microsoft.com/office/officeart/2005/8/layout/cycle8"/>
    <dgm:cxn modelId="{01EC008B-15F4-4B99-BFB9-71FC06317B29}" srcId="{A38D3FA9-2534-482E-A258-B85007C6FDD8}" destId="{30BB1B0F-25C1-405B-B3B8-ACD05FF28DF5}" srcOrd="3" destOrd="0" parTransId="{F24307D0-7DC2-4940-9383-50F694ED487B}" sibTransId="{DD9D7566-479E-49D3-93F8-028B10C868D9}"/>
    <dgm:cxn modelId="{2E92FB58-56B2-4E98-A354-66B216F81D8C}" type="presOf" srcId="{E7395D6D-A0A0-4CA1-AFDC-6C6F81539263}" destId="{D27CD191-FE44-4725-874C-C62E223849F0}" srcOrd="1" destOrd="0" presId="urn:microsoft.com/office/officeart/2005/8/layout/cycle8"/>
    <dgm:cxn modelId="{245FD4CD-629B-4D5F-A8E5-339DB4862F57}" type="presOf" srcId="{E7395D6D-A0A0-4CA1-AFDC-6C6F81539263}" destId="{31145AB5-3A1B-46A4-A58A-23441B4F40D9}" srcOrd="0" destOrd="0" presId="urn:microsoft.com/office/officeart/2005/8/layout/cycle8"/>
    <dgm:cxn modelId="{DCC8552D-43C3-4CC6-B8B0-E2539F1A46B1}" type="presOf" srcId="{30BB1B0F-25C1-405B-B3B8-ACD05FF28DF5}" destId="{287D921B-6509-4DCF-B481-2F7CA2F9DC91}" srcOrd="1" destOrd="0" presId="urn:microsoft.com/office/officeart/2005/8/layout/cycle8"/>
    <dgm:cxn modelId="{ED9D84A0-9DA6-4294-9E9D-E8953ABBDC17}" srcId="{A38D3FA9-2534-482E-A258-B85007C6FDD8}" destId="{E7395D6D-A0A0-4CA1-AFDC-6C6F81539263}" srcOrd="4" destOrd="0" parTransId="{7AD4B394-4319-410C-848C-85FFBCEBB687}" sibTransId="{250AF131-DFC5-4311-9B99-148155A2457B}"/>
    <dgm:cxn modelId="{F4D2BF6C-F7A5-48DE-9962-56091B622E22}" type="presOf" srcId="{6B670212-1D72-4B82-BC03-438484C4CF78}" destId="{D0F5F807-AEB0-4DB7-A53B-43A6092BF4FB}" srcOrd="0" destOrd="0" presId="urn:microsoft.com/office/officeart/2005/8/layout/cycle8"/>
    <dgm:cxn modelId="{099A4050-FF1E-4F4B-BEE9-A3F0488E3198}" type="presOf" srcId="{18A24B2C-7C32-49BC-9D02-C4B928382EF2}" destId="{1469779C-E5FA-41EB-AD2B-1B4E02211E37}" srcOrd="1" destOrd="0" presId="urn:microsoft.com/office/officeart/2005/8/layout/cycle8"/>
    <dgm:cxn modelId="{AF5A3B3E-826A-4F60-B8C2-977749B240CD}" srcId="{A38D3FA9-2534-482E-A258-B85007C6FDD8}" destId="{216FC624-A674-4CD9-AFCE-6396B8788E69}" srcOrd="2" destOrd="0" parTransId="{9CE28BE7-7471-4D29-BFEB-8201F512EE41}" sibTransId="{49CF9FB3-5A5B-4489-90E8-BFED37B43015}"/>
    <dgm:cxn modelId="{71D8DFB5-712E-49A8-93BC-85DFD73CD0F8}" type="presOf" srcId="{216FC624-A674-4CD9-AFCE-6396B8788E69}" destId="{D6F8A28A-6D07-41C8-987B-7FD43EBC2FE6}" srcOrd="0" destOrd="0" presId="urn:microsoft.com/office/officeart/2005/8/layout/cycle8"/>
    <dgm:cxn modelId="{F61FB903-40A4-44D8-96B6-B5CC76A947C8}" srcId="{A38D3FA9-2534-482E-A258-B85007C6FDD8}" destId="{18A24B2C-7C32-49BC-9D02-C4B928382EF2}" srcOrd="0" destOrd="0" parTransId="{67823C56-B29B-4DAC-82B9-A5889EFE9660}" sibTransId="{A74303DF-6B84-422A-A7AF-F94C8CB723C6}"/>
    <dgm:cxn modelId="{51EC3196-DEF0-4BF5-93EB-D8B9C9487AF9}" type="presOf" srcId="{18A24B2C-7C32-49BC-9D02-C4B928382EF2}" destId="{4BE8A698-100B-47E1-B017-6AC9DF2C62A3}" srcOrd="0" destOrd="0" presId="urn:microsoft.com/office/officeart/2005/8/layout/cycle8"/>
    <dgm:cxn modelId="{7AD54E1C-833D-4523-8F0C-35E794D96717}" type="presOf" srcId="{216FC624-A674-4CD9-AFCE-6396B8788E69}" destId="{68221532-9AD2-4249-B3C4-45099836B089}" srcOrd="1" destOrd="0" presId="urn:microsoft.com/office/officeart/2005/8/layout/cycle8"/>
    <dgm:cxn modelId="{3A063691-D6D8-4CBA-8C4C-F21BED40094E}" type="presOf" srcId="{30BB1B0F-25C1-405B-B3B8-ACD05FF28DF5}" destId="{34FE9A8F-C8DD-408A-A4AF-CC97B76103FC}" srcOrd="0" destOrd="0" presId="urn:microsoft.com/office/officeart/2005/8/layout/cycle8"/>
    <dgm:cxn modelId="{70C87FAD-0426-4D06-ACA0-FDB7EBB728ED}" type="presParOf" srcId="{62AD2420-FE0E-45C4-B7C5-53805E3029D3}" destId="{4BE8A698-100B-47E1-B017-6AC9DF2C62A3}" srcOrd="0" destOrd="0" presId="urn:microsoft.com/office/officeart/2005/8/layout/cycle8"/>
    <dgm:cxn modelId="{0AF78D07-6C01-46C2-AC4D-B1BD2168E647}" type="presParOf" srcId="{62AD2420-FE0E-45C4-B7C5-53805E3029D3}" destId="{10D2210A-6808-4409-9760-2962251E2E20}" srcOrd="1" destOrd="0" presId="urn:microsoft.com/office/officeart/2005/8/layout/cycle8"/>
    <dgm:cxn modelId="{2311949A-76DC-4E6F-9960-01C89C1289E5}" type="presParOf" srcId="{62AD2420-FE0E-45C4-B7C5-53805E3029D3}" destId="{1F35E967-490A-48BB-9E3F-AA8C4AEDAA30}" srcOrd="2" destOrd="0" presId="urn:microsoft.com/office/officeart/2005/8/layout/cycle8"/>
    <dgm:cxn modelId="{D73589D9-9EEB-4985-AAB6-8C22349B7837}" type="presParOf" srcId="{62AD2420-FE0E-45C4-B7C5-53805E3029D3}" destId="{1469779C-E5FA-41EB-AD2B-1B4E02211E37}" srcOrd="3" destOrd="0" presId="urn:microsoft.com/office/officeart/2005/8/layout/cycle8"/>
    <dgm:cxn modelId="{90A82224-4C16-4A50-A561-0D9FAE9D98B9}" type="presParOf" srcId="{62AD2420-FE0E-45C4-B7C5-53805E3029D3}" destId="{D0F5F807-AEB0-4DB7-A53B-43A6092BF4FB}" srcOrd="4" destOrd="0" presId="urn:microsoft.com/office/officeart/2005/8/layout/cycle8"/>
    <dgm:cxn modelId="{4D801D25-65DA-4260-B536-7DFEDCF3BB73}" type="presParOf" srcId="{62AD2420-FE0E-45C4-B7C5-53805E3029D3}" destId="{82E4C840-5E60-4449-A970-AD533864AD28}" srcOrd="5" destOrd="0" presId="urn:microsoft.com/office/officeart/2005/8/layout/cycle8"/>
    <dgm:cxn modelId="{F63840E4-182B-4224-9DE7-E137CDFBEA91}" type="presParOf" srcId="{62AD2420-FE0E-45C4-B7C5-53805E3029D3}" destId="{94A709D5-6181-4D7A-A21E-8AEB8C27FE70}" srcOrd="6" destOrd="0" presId="urn:microsoft.com/office/officeart/2005/8/layout/cycle8"/>
    <dgm:cxn modelId="{BFB92360-D941-49CB-9B4E-3DBDDCF156E5}" type="presParOf" srcId="{62AD2420-FE0E-45C4-B7C5-53805E3029D3}" destId="{863FC530-D76C-4043-AB29-9051A9A87241}" srcOrd="7" destOrd="0" presId="urn:microsoft.com/office/officeart/2005/8/layout/cycle8"/>
    <dgm:cxn modelId="{29B27C92-F1E3-4619-999F-B1162BED4F4B}" type="presParOf" srcId="{62AD2420-FE0E-45C4-B7C5-53805E3029D3}" destId="{D6F8A28A-6D07-41C8-987B-7FD43EBC2FE6}" srcOrd="8" destOrd="0" presId="urn:microsoft.com/office/officeart/2005/8/layout/cycle8"/>
    <dgm:cxn modelId="{2305301B-5346-451D-8B79-23D3D09504D6}" type="presParOf" srcId="{62AD2420-FE0E-45C4-B7C5-53805E3029D3}" destId="{58783C6E-7393-411B-8284-59F8050105FB}" srcOrd="9" destOrd="0" presId="urn:microsoft.com/office/officeart/2005/8/layout/cycle8"/>
    <dgm:cxn modelId="{CF56D2E3-4C73-4C4B-81DC-26E9D3E0C4D4}" type="presParOf" srcId="{62AD2420-FE0E-45C4-B7C5-53805E3029D3}" destId="{07C886D7-7B3A-4138-B7C3-2D0B5DCC8D16}" srcOrd="10" destOrd="0" presId="urn:microsoft.com/office/officeart/2005/8/layout/cycle8"/>
    <dgm:cxn modelId="{589B9F81-3DDC-4B8B-BA06-4E38795A3291}" type="presParOf" srcId="{62AD2420-FE0E-45C4-B7C5-53805E3029D3}" destId="{68221532-9AD2-4249-B3C4-45099836B089}" srcOrd="11" destOrd="0" presId="urn:microsoft.com/office/officeart/2005/8/layout/cycle8"/>
    <dgm:cxn modelId="{AB8A5323-486F-4302-B8A2-ED2DA6E934CC}" type="presParOf" srcId="{62AD2420-FE0E-45C4-B7C5-53805E3029D3}" destId="{34FE9A8F-C8DD-408A-A4AF-CC97B76103FC}" srcOrd="12" destOrd="0" presId="urn:microsoft.com/office/officeart/2005/8/layout/cycle8"/>
    <dgm:cxn modelId="{11207CF0-D0C3-4011-A300-11AAD5706DC6}" type="presParOf" srcId="{62AD2420-FE0E-45C4-B7C5-53805E3029D3}" destId="{72178BF6-EBF1-437A-9E0E-DEED47A03A83}" srcOrd="13" destOrd="0" presId="urn:microsoft.com/office/officeart/2005/8/layout/cycle8"/>
    <dgm:cxn modelId="{B7FADCAD-A649-452C-9EF0-AFE6EB37D5C1}" type="presParOf" srcId="{62AD2420-FE0E-45C4-B7C5-53805E3029D3}" destId="{CF5923C9-CC0F-4CB7-B800-7E8E53EB0924}" srcOrd="14" destOrd="0" presId="urn:microsoft.com/office/officeart/2005/8/layout/cycle8"/>
    <dgm:cxn modelId="{C301ACAD-129D-4265-9E24-0301516362EF}" type="presParOf" srcId="{62AD2420-FE0E-45C4-B7C5-53805E3029D3}" destId="{287D921B-6509-4DCF-B481-2F7CA2F9DC91}" srcOrd="15" destOrd="0" presId="urn:microsoft.com/office/officeart/2005/8/layout/cycle8"/>
    <dgm:cxn modelId="{901BEF5A-FC39-4169-980C-14DBD200073D}" type="presParOf" srcId="{62AD2420-FE0E-45C4-B7C5-53805E3029D3}" destId="{31145AB5-3A1B-46A4-A58A-23441B4F40D9}" srcOrd="16" destOrd="0" presId="urn:microsoft.com/office/officeart/2005/8/layout/cycle8"/>
    <dgm:cxn modelId="{E6C578E0-B809-48F0-BAA7-DBC734B87C9E}" type="presParOf" srcId="{62AD2420-FE0E-45C4-B7C5-53805E3029D3}" destId="{B9A43DFD-5AB6-4C9C-A191-EDEC5DD0E90C}" srcOrd="17" destOrd="0" presId="urn:microsoft.com/office/officeart/2005/8/layout/cycle8"/>
    <dgm:cxn modelId="{31A8215C-32D0-47C5-89B0-9157F032372A}" type="presParOf" srcId="{62AD2420-FE0E-45C4-B7C5-53805E3029D3}" destId="{263DEE0D-2E9C-4FD1-B876-8BA1F5E582F2}" srcOrd="18" destOrd="0" presId="urn:microsoft.com/office/officeart/2005/8/layout/cycle8"/>
    <dgm:cxn modelId="{DBC32B43-B107-4639-8147-A73EB7D46FC0}" type="presParOf" srcId="{62AD2420-FE0E-45C4-B7C5-53805E3029D3}" destId="{D27CD191-FE44-4725-874C-C62E223849F0}" srcOrd="19" destOrd="0" presId="urn:microsoft.com/office/officeart/2005/8/layout/cycle8"/>
    <dgm:cxn modelId="{76BD9E98-9226-4EA2-922D-77C34C25D56F}" type="presParOf" srcId="{62AD2420-FE0E-45C4-B7C5-53805E3029D3}" destId="{2F1A46DC-DBB8-4643-BF42-754EA2B37DE4}" srcOrd="20" destOrd="0" presId="urn:microsoft.com/office/officeart/2005/8/layout/cycle8"/>
    <dgm:cxn modelId="{3DEFF24C-A21B-46D4-9F3F-A98E23DDA832}" type="presParOf" srcId="{62AD2420-FE0E-45C4-B7C5-53805E3029D3}" destId="{2B5D3F2D-C30B-49CD-A0EF-B6745508659F}" srcOrd="21" destOrd="0" presId="urn:microsoft.com/office/officeart/2005/8/layout/cycle8"/>
    <dgm:cxn modelId="{3D89B9A3-51AD-46D5-BD4C-C613C7B84BAE}" type="presParOf" srcId="{62AD2420-FE0E-45C4-B7C5-53805E3029D3}" destId="{EB1A02CE-802D-4F51-9881-E18463521FCF}" srcOrd="22" destOrd="0" presId="urn:microsoft.com/office/officeart/2005/8/layout/cycle8"/>
    <dgm:cxn modelId="{8ACC6CE2-107E-403D-9AEC-386B30E97F21}" type="presParOf" srcId="{62AD2420-FE0E-45C4-B7C5-53805E3029D3}" destId="{AFA0254F-54DA-4BCF-805B-C54E9E21B444}" srcOrd="23" destOrd="0" presId="urn:microsoft.com/office/officeart/2005/8/layout/cycle8"/>
    <dgm:cxn modelId="{94A55E1C-1785-4BDA-978C-C7ECC23944D4}" type="presParOf" srcId="{62AD2420-FE0E-45C4-B7C5-53805E3029D3}" destId="{10570253-C184-454F-B222-A13D76A35CE8}" srcOrd="24" destOrd="0" presId="urn:microsoft.com/office/officeart/2005/8/layout/cycle8"/>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38D3FA9-2534-482E-A258-B85007C6FDD8}" type="doc">
      <dgm:prSet loTypeId="urn:microsoft.com/office/officeart/2005/8/layout/cycle8" loCatId="cycle" qsTypeId="urn:microsoft.com/office/officeart/2005/8/quickstyle/simple1" qsCatId="simple" csTypeId="urn:microsoft.com/office/officeart/2005/8/colors/accent1_2" csCatId="accent1" phldr="1"/>
      <dgm:spPr/>
    </dgm:pt>
    <dgm:pt modelId="{18A24B2C-7C32-49BC-9D02-C4B928382EF2}">
      <dgm:prSet phldrT="[Texto]" custT="1"/>
      <dgm:spPr/>
      <dgm:t>
        <a:bodyPr/>
        <a:lstStyle/>
        <a:p>
          <a:r>
            <a:rPr lang="en-US" sz="1050" b="0" spc="-100" baseline="0" smtClean="0">
              <a:effectLst>
                <a:outerShdw blurRad="38100" dist="38100" dir="2700000" algn="tl">
                  <a:srgbClr val="000000">
                    <a:alpha val="43137"/>
                  </a:srgbClr>
                </a:outerShdw>
              </a:effectLst>
              <a:latin typeface="BankGothic Lt BT" pitchFamily="34" charset="0"/>
            </a:rPr>
            <a:t>Biology</a:t>
          </a:r>
          <a:endParaRPr lang="en-US" sz="1050" b="0" spc="-100" baseline="0">
            <a:effectLst>
              <a:outerShdw blurRad="38100" dist="38100" dir="2700000" algn="tl">
                <a:srgbClr val="000000">
                  <a:alpha val="43137"/>
                </a:srgbClr>
              </a:outerShdw>
            </a:effectLst>
            <a:latin typeface="BankGothic Lt BT" pitchFamily="34" charset="0"/>
          </a:endParaRPr>
        </a:p>
      </dgm:t>
    </dgm:pt>
    <dgm:pt modelId="{67823C56-B29B-4DAC-82B9-A5889EFE9660}" type="parTrans" cxnId="{F61FB903-40A4-44D8-96B6-B5CC76A947C8}">
      <dgm:prSet/>
      <dgm:spPr/>
      <dgm:t>
        <a:bodyPr/>
        <a:lstStyle/>
        <a:p>
          <a:endParaRPr lang="en-US" sz="4000" b="0" spc="-100" baseline="0">
            <a:effectLst>
              <a:outerShdw blurRad="38100" dist="38100" dir="2700000" algn="tl">
                <a:srgbClr val="000000">
                  <a:alpha val="43137"/>
                </a:srgbClr>
              </a:outerShdw>
            </a:effectLst>
            <a:latin typeface="BankGothic Lt BT" pitchFamily="34" charset="0"/>
          </a:endParaRPr>
        </a:p>
      </dgm:t>
    </dgm:pt>
    <dgm:pt modelId="{A74303DF-6B84-422A-A7AF-F94C8CB723C6}" type="sibTrans" cxnId="{F61FB903-40A4-44D8-96B6-B5CC76A947C8}">
      <dgm:prSet/>
      <dgm:spPr/>
      <dgm:t>
        <a:bodyPr/>
        <a:lstStyle/>
        <a:p>
          <a:endParaRPr lang="en-US" sz="4000" b="0" spc="-100" baseline="0">
            <a:effectLst>
              <a:outerShdw blurRad="38100" dist="38100" dir="2700000" algn="tl">
                <a:srgbClr val="000000">
                  <a:alpha val="43137"/>
                </a:srgbClr>
              </a:outerShdw>
            </a:effectLst>
            <a:latin typeface="BankGothic Lt BT" pitchFamily="34" charset="0"/>
          </a:endParaRPr>
        </a:p>
      </dgm:t>
    </dgm:pt>
    <dgm:pt modelId="{6B670212-1D72-4B82-BC03-438484C4CF78}">
      <dgm:prSet phldrT="[Texto]" custT="1"/>
      <dgm:spPr/>
      <dgm:t>
        <a:bodyPr/>
        <a:lstStyle/>
        <a:p>
          <a:r>
            <a:rPr lang="en-US" sz="1050" b="0" spc="-100" baseline="0" smtClean="0">
              <a:effectLst>
                <a:outerShdw blurRad="38100" dist="38100" dir="2700000" algn="tl">
                  <a:srgbClr val="000000">
                    <a:alpha val="43137"/>
                  </a:srgbClr>
                </a:outerShdw>
              </a:effectLst>
              <a:latin typeface="BankGothic Lt BT" pitchFamily="34" charset="0"/>
            </a:rPr>
            <a:t>Chemistry</a:t>
          </a:r>
          <a:endParaRPr lang="en-US" sz="1050" b="0" spc="-100" baseline="0">
            <a:effectLst>
              <a:outerShdw blurRad="38100" dist="38100" dir="2700000" algn="tl">
                <a:srgbClr val="000000">
                  <a:alpha val="43137"/>
                </a:srgbClr>
              </a:outerShdw>
            </a:effectLst>
            <a:latin typeface="BankGothic Lt BT" pitchFamily="34" charset="0"/>
          </a:endParaRPr>
        </a:p>
      </dgm:t>
    </dgm:pt>
    <dgm:pt modelId="{943C92A5-2486-4519-AC41-6E8789029CE8}" type="parTrans" cxnId="{E56E4A0D-FBD5-48AD-A259-8448C01DA210}">
      <dgm:prSet/>
      <dgm:spPr/>
      <dgm:t>
        <a:bodyPr/>
        <a:lstStyle/>
        <a:p>
          <a:endParaRPr lang="en-US" sz="4000" b="0" spc="-100" baseline="0">
            <a:effectLst>
              <a:outerShdw blurRad="38100" dist="38100" dir="2700000" algn="tl">
                <a:srgbClr val="000000">
                  <a:alpha val="43137"/>
                </a:srgbClr>
              </a:outerShdw>
            </a:effectLst>
            <a:latin typeface="BankGothic Lt BT" pitchFamily="34" charset="0"/>
          </a:endParaRPr>
        </a:p>
      </dgm:t>
    </dgm:pt>
    <dgm:pt modelId="{806C378E-1445-4AC5-B4A0-D4E4FD6041CC}" type="sibTrans" cxnId="{E56E4A0D-FBD5-48AD-A259-8448C01DA210}">
      <dgm:prSet/>
      <dgm:spPr/>
      <dgm:t>
        <a:bodyPr/>
        <a:lstStyle/>
        <a:p>
          <a:endParaRPr lang="en-US" sz="4000" b="0" spc="-100" baseline="0">
            <a:effectLst>
              <a:outerShdw blurRad="38100" dist="38100" dir="2700000" algn="tl">
                <a:srgbClr val="000000">
                  <a:alpha val="43137"/>
                </a:srgbClr>
              </a:outerShdw>
            </a:effectLst>
            <a:latin typeface="BankGothic Lt BT" pitchFamily="34" charset="0"/>
          </a:endParaRPr>
        </a:p>
      </dgm:t>
    </dgm:pt>
    <dgm:pt modelId="{E7395D6D-A0A0-4CA1-AFDC-6C6F81539263}">
      <dgm:prSet phldrT="[Texto]" custT="1"/>
      <dgm:spPr/>
      <dgm:t>
        <a:bodyPr/>
        <a:lstStyle/>
        <a:p>
          <a:r>
            <a:rPr lang="en-US" sz="1050" b="0" spc="-100" baseline="0" smtClean="0">
              <a:effectLst>
                <a:outerShdw blurRad="38100" dist="38100" dir="2700000" algn="tl">
                  <a:srgbClr val="000000">
                    <a:alpha val="43137"/>
                  </a:srgbClr>
                </a:outerShdw>
              </a:effectLst>
              <a:latin typeface="BankGothic Lt BT" pitchFamily="34" charset="0"/>
            </a:rPr>
            <a:t>Engineering</a:t>
          </a:r>
          <a:endParaRPr lang="en-US" sz="1050" b="0" spc="-100" baseline="0">
            <a:effectLst>
              <a:outerShdw blurRad="38100" dist="38100" dir="2700000" algn="tl">
                <a:srgbClr val="000000">
                  <a:alpha val="43137"/>
                </a:srgbClr>
              </a:outerShdw>
            </a:effectLst>
            <a:latin typeface="BankGothic Lt BT" pitchFamily="34" charset="0"/>
          </a:endParaRPr>
        </a:p>
      </dgm:t>
    </dgm:pt>
    <dgm:pt modelId="{7AD4B394-4319-410C-848C-85FFBCEBB687}" type="parTrans" cxnId="{ED9D84A0-9DA6-4294-9E9D-E8953ABBDC17}">
      <dgm:prSet/>
      <dgm:spPr/>
      <dgm:t>
        <a:bodyPr/>
        <a:lstStyle/>
        <a:p>
          <a:endParaRPr lang="en-US" sz="4000" b="0" spc="-100" baseline="0">
            <a:effectLst>
              <a:outerShdw blurRad="38100" dist="38100" dir="2700000" algn="tl">
                <a:srgbClr val="000000">
                  <a:alpha val="43137"/>
                </a:srgbClr>
              </a:outerShdw>
            </a:effectLst>
            <a:latin typeface="BankGothic Lt BT" pitchFamily="34" charset="0"/>
          </a:endParaRPr>
        </a:p>
      </dgm:t>
    </dgm:pt>
    <dgm:pt modelId="{250AF131-DFC5-4311-9B99-148155A2457B}" type="sibTrans" cxnId="{ED9D84A0-9DA6-4294-9E9D-E8953ABBDC17}">
      <dgm:prSet/>
      <dgm:spPr/>
      <dgm:t>
        <a:bodyPr/>
        <a:lstStyle/>
        <a:p>
          <a:endParaRPr lang="en-US" sz="4000" b="0" spc="-100" baseline="0">
            <a:effectLst>
              <a:outerShdw blurRad="38100" dist="38100" dir="2700000" algn="tl">
                <a:srgbClr val="000000">
                  <a:alpha val="43137"/>
                </a:srgbClr>
              </a:outerShdw>
            </a:effectLst>
            <a:latin typeface="BankGothic Lt BT" pitchFamily="34" charset="0"/>
          </a:endParaRPr>
        </a:p>
      </dgm:t>
    </dgm:pt>
    <dgm:pt modelId="{216FC624-A674-4CD9-AFCE-6396B8788E69}">
      <dgm:prSet phldrT="[Texto]" custT="1"/>
      <dgm:spPr/>
      <dgm:t>
        <a:bodyPr/>
        <a:lstStyle/>
        <a:p>
          <a:r>
            <a:rPr lang="en-US" sz="1050" b="0" spc="-100" baseline="0" smtClean="0">
              <a:effectLst>
                <a:outerShdw blurRad="38100" dist="38100" dir="2700000" algn="tl">
                  <a:srgbClr val="000000">
                    <a:alpha val="43137"/>
                  </a:srgbClr>
                </a:outerShdw>
              </a:effectLst>
              <a:latin typeface="BankGothic Lt BT" pitchFamily="34" charset="0"/>
            </a:rPr>
            <a:t>Physics</a:t>
          </a:r>
          <a:endParaRPr lang="en-US" sz="1050" b="0" spc="-100" baseline="0">
            <a:effectLst>
              <a:outerShdw blurRad="38100" dist="38100" dir="2700000" algn="tl">
                <a:srgbClr val="000000">
                  <a:alpha val="43137"/>
                </a:srgbClr>
              </a:outerShdw>
            </a:effectLst>
            <a:latin typeface="BankGothic Lt BT" pitchFamily="34" charset="0"/>
          </a:endParaRPr>
        </a:p>
      </dgm:t>
    </dgm:pt>
    <dgm:pt modelId="{49CF9FB3-5A5B-4489-90E8-BFED37B43015}" type="sibTrans" cxnId="{AF5A3B3E-826A-4F60-B8C2-977749B240CD}">
      <dgm:prSet/>
      <dgm:spPr/>
      <dgm:t>
        <a:bodyPr/>
        <a:lstStyle/>
        <a:p>
          <a:endParaRPr lang="en-US" sz="4000" b="0" spc="-100" baseline="0">
            <a:effectLst>
              <a:outerShdw blurRad="38100" dist="38100" dir="2700000" algn="tl">
                <a:srgbClr val="000000">
                  <a:alpha val="43137"/>
                </a:srgbClr>
              </a:outerShdw>
            </a:effectLst>
            <a:latin typeface="BankGothic Lt BT" pitchFamily="34" charset="0"/>
          </a:endParaRPr>
        </a:p>
      </dgm:t>
    </dgm:pt>
    <dgm:pt modelId="{9CE28BE7-7471-4D29-BFEB-8201F512EE41}" type="parTrans" cxnId="{AF5A3B3E-826A-4F60-B8C2-977749B240CD}">
      <dgm:prSet/>
      <dgm:spPr/>
      <dgm:t>
        <a:bodyPr/>
        <a:lstStyle/>
        <a:p>
          <a:endParaRPr lang="en-US" sz="4000" b="0" spc="-100" baseline="0">
            <a:effectLst>
              <a:outerShdw blurRad="38100" dist="38100" dir="2700000" algn="tl">
                <a:srgbClr val="000000">
                  <a:alpha val="43137"/>
                </a:srgbClr>
              </a:outerShdw>
            </a:effectLst>
            <a:latin typeface="BankGothic Lt BT" pitchFamily="34" charset="0"/>
          </a:endParaRPr>
        </a:p>
      </dgm:t>
    </dgm:pt>
    <dgm:pt modelId="{C3EE06BA-DF1E-4B36-AB03-7984F8E58CFD}">
      <dgm:prSet phldrT="[Texto]" custT="1"/>
      <dgm:spPr/>
      <dgm:t>
        <a:bodyPr/>
        <a:lstStyle/>
        <a:p>
          <a:r>
            <a:rPr lang="en-US" sz="1050" b="0" spc="-100" baseline="0" smtClean="0">
              <a:effectLst>
                <a:outerShdw blurRad="38100" dist="38100" dir="2700000" algn="tl">
                  <a:srgbClr val="000000">
                    <a:alpha val="43137"/>
                  </a:srgbClr>
                </a:outerShdw>
              </a:effectLst>
              <a:latin typeface="BankGothic Lt BT" pitchFamily="34" charset="0"/>
            </a:rPr>
            <a:t>Medicine</a:t>
          </a:r>
          <a:endParaRPr lang="en-US" sz="1050" b="0" spc="-100" baseline="0">
            <a:effectLst>
              <a:outerShdw blurRad="38100" dist="38100" dir="2700000" algn="tl">
                <a:srgbClr val="000000">
                  <a:alpha val="43137"/>
                </a:srgbClr>
              </a:outerShdw>
            </a:effectLst>
            <a:latin typeface="BankGothic Lt BT" pitchFamily="34" charset="0"/>
          </a:endParaRPr>
        </a:p>
      </dgm:t>
    </dgm:pt>
    <dgm:pt modelId="{036540C5-370B-412E-99D3-728AD0C074C5}" type="parTrans" cxnId="{8034685E-7754-4A25-8B33-9E259F9C6D5D}">
      <dgm:prSet/>
      <dgm:spPr/>
      <dgm:t>
        <a:bodyPr/>
        <a:lstStyle/>
        <a:p>
          <a:endParaRPr lang="en-US" sz="2000"/>
        </a:p>
      </dgm:t>
    </dgm:pt>
    <dgm:pt modelId="{FB5BE84F-CCA9-4314-94BA-B59254C634E6}" type="sibTrans" cxnId="{8034685E-7754-4A25-8B33-9E259F9C6D5D}">
      <dgm:prSet/>
      <dgm:spPr/>
      <dgm:t>
        <a:bodyPr/>
        <a:lstStyle/>
        <a:p>
          <a:endParaRPr lang="en-US" sz="2000"/>
        </a:p>
      </dgm:t>
    </dgm:pt>
    <dgm:pt modelId="{62AD2420-FE0E-45C4-B7C5-53805E3029D3}" type="pres">
      <dgm:prSet presAssocID="{A38D3FA9-2534-482E-A258-B85007C6FDD8}" presName="compositeShape" presStyleCnt="0">
        <dgm:presLayoutVars>
          <dgm:chMax val="7"/>
          <dgm:dir/>
          <dgm:resizeHandles val="exact"/>
        </dgm:presLayoutVars>
      </dgm:prSet>
      <dgm:spPr/>
    </dgm:pt>
    <dgm:pt modelId="{4BE8A698-100B-47E1-B017-6AC9DF2C62A3}" type="pres">
      <dgm:prSet presAssocID="{A38D3FA9-2534-482E-A258-B85007C6FDD8}" presName="wedge1" presStyleLbl="node1" presStyleIdx="0" presStyleCnt="5"/>
      <dgm:spPr/>
      <dgm:t>
        <a:bodyPr/>
        <a:lstStyle/>
        <a:p>
          <a:endParaRPr lang="en-US"/>
        </a:p>
      </dgm:t>
    </dgm:pt>
    <dgm:pt modelId="{10D2210A-6808-4409-9760-2962251E2E20}" type="pres">
      <dgm:prSet presAssocID="{A38D3FA9-2534-482E-A258-B85007C6FDD8}" presName="dummy1a" presStyleCnt="0"/>
      <dgm:spPr/>
    </dgm:pt>
    <dgm:pt modelId="{1F35E967-490A-48BB-9E3F-AA8C4AEDAA30}" type="pres">
      <dgm:prSet presAssocID="{A38D3FA9-2534-482E-A258-B85007C6FDD8}" presName="dummy1b" presStyleCnt="0"/>
      <dgm:spPr/>
    </dgm:pt>
    <dgm:pt modelId="{1469779C-E5FA-41EB-AD2B-1B4E02211E37}" type="pres">
      <dgm:prSet presAssocID="{A38D3FA9-2534-482E-A258-B85007C6FDD8}" presName="wedge1Tx" presStyleLbl="node1" presStyleIdx="0" presStyleCnt="5">
        <dgm:presLayoutVars>
          <dgm:chMax val="0"/>
          <dgm:chPref val="0"/>
          <dgm:bulletEnabled val="1"/>
        </dgm:presLayoutVars>
      </dgm:prSet>
      <dgm:spPr/>
      <dgm:t>
        <a:bodyPr/>
        <a:lstStyle/>
        <a:p>
          <a:endParaRPr lang="en-US"/>
        </a:p>
      </dgm:t>
    </dgm:pt>
    <dgm:pt modelId="{D0F5F807-AEB0-4DB7-A53B-43A6092BF4FB}" type="pres">
      <dgm:prSet presAssocID="{A38D3FA9-2534-482E-A258-B85007C6FDD8}" presName="wedge2" presStyleLbl="node1" presStyleIdx="1" presStyleCnt="5"/>
      <dgm:spPr/>
      <dgm:t>
        <a:bodyPr/>
        <a:lstStyle/>
        <a:p>
          <a:endParaRPr lang="en-US"/>
        </a:p>
      </dgm:t>
    </dgm:pt>
    <dgm:pt modelId="{82E4C840-5E60-4449-A970-AD533864AD28}" type="pres">
      <dgm:prSet presAssocID="{A38D3FA9-2534-482E-A258-B85007C6FDD8}" presName="dummy2a" presStyleCnt="0"/>
      <dgm:spPr/>
    </dgm:pt>
    <dgm:pt modelId="{94A709D5-6181-4D7A-A21E-8AEB8C27FE70}" type="pres">
      <dgm:prSet presAssocID="{A38D3FA9-2534-482E-A258-B85007C6FDD8}" presName="dummy2b" presStyleCnt="0"/>
      <dgm:spPr/>
    </dgm:pt>
    <dgm:pt modelId="{863FC530-D76C-4043-AB29-9051A9A87241}" type="pres">
      <dgm:prSet presAssocID="{A38D3FA9-2534-482E-A258-B85007C6FDD8}" presName="wedge2Tx" presStyleLbl="node1" presStyleIdx="1" presStyleCnt="5">
        <dgm:presLayoutVars>
          <dgm:chMax val="0"/>
          <dgm:chPref val="0"/>
          <dgm:bulletEnabled val="1"/>
        </dgm:presLayoutVars>
      </dgm:prSet>
      <dgm:spPr/>
      <dgm:t>
        <a:bodyPr/>
        <a:lstStyle/>
        <a:p>
          <a:endParaRPr lang="en-US"/>
        </a:p>
      </dgm:t>
    </dgm:pt>
    <dgm:pt modelId="{D6F8A28A-6D07-41C8-987B-7FD43EBC2FE6}" type="pres">
      <dgm:prSet presAssocID="{A38D3FA9-2534-482E-A258-B85007C6FDD8}" presName="wedge3" presStyleLbl="node1" presStyleIdx="2" presStyleCnt="5"/>
      <dgm:spPr/>
      <dgm:t>
        <a:bodyPr/>
        <a:lstStyle/>
        <a:p>
          <a:endParaRPr lang="en-US"/>
        </a:p>
      </dgm:t>
    </dgm:pt>
    <dgm:pt modelId="{58783C6E-7393-411B-8284-59F8050105FB}" type="pres">
      <dgm:prSet presAssocID="{A38D3FA9-2534-482E-A258-B85007C6FDD8}" presName="dummy3a" presStyleCnt="0"/>
      <dgm:spPr/>
    </dgm:pt>
    <dgm:pt modelId="{07C886D7-7B3A-4138-B7C3-2D0B5DCC8D16}" type="pres">
      <dgm:prSet presAssocID="{A38D3FA9-2534-482E-A258-B85007C6FDD8}" presName="dummy3b" presStyleCnt="0"/>
      <dgm:spPr/>
    </dgm:pt>
    <dgm:pt modelId="{68221532-9AD2-4249-B3C4-45099836B089}" type="pres">
      <dgm:prSet presAssocID="{A38D3FA9-2534-482E-A258-B85007C6FDD8}" presName="wedge3Tx" presStyleLbl="node1" presStyleIdx="2" presStyleCnt="5">
        <dgm:presLayoutVars>
          <dgm:chMax val="0"/>
          <dgm:chPref val="0"/>
          <dgm:bulletEnabled val="1"/>
        </dgm:presLayoutVars>
      </dgm:prSet>
      <dgm:spPr/>
      <dgm:t>
        <a:bodyPr/>
        <a:lstStyle/>
        <a:p>
          <a:endParaRPr lang="en-US"/>
        </a:p>
      </dgm:t>
    </dgm:pt>
    <dgm:pt modelId="{34FE9A8F-C8DD-408A-A4AF-CC97B76103FC}" type="pres">
      <dgm:prSet presAssocID="{A38D3FA9-2534-482E-A258-B85007C6FDD8}" presName="wedge4" presStyleLbl="node1" presStyleIdx="3" presStyleCnt="5"/>
      <dgm:spPr/>
      <dgm:t>
        <a:bodyPr/>
        <a:lstStyle/>
        <a:p>
          <a:endParaRPr lang="en-US"/>
        </a:p>
      </dgm:t>
    </dgm:pt>
    <dgm:pt modelId="{72178BF6-EBF1-437A-9E0E-DEED47A03A83}" type="pres">
      <dgm:prSet presAssocID="{A38D3FA9-2534-482E-A258-B85007C6FDD8}" presName="dummy4a" presStyleCnt="0"/>
      <dgm:spPr/>
    </dgm:pt>
    <dgm:pt modelId="{CF5923C9-CC0F-4CB7-B800-7E8E53EB0924}" type="pres">
      <dgm:prSet presAssocID="{A38D3FA9-2534-482E-A258-B85007C6FDD8}" presName="dummy4b" presStyleCnt="0"/>
      <dgm:spPr/>
    </dgm:pt>
    <dgm:pt modelId="{287D921B-6509-4DCF-B481-2F7CA2F9DC91}" type="pres">
      <dgm:prSet presAssocID="{A38D3FA9-2534-482E-A258-B85007C6FDD8}" presName="wedge4Tx" presStyleLbl="node1" presStyleIdx="3" presStyleCnt="5">
        <dgm:presLayoutVars>
          <dgm:chMax val="0"/>
          <dgm:chPref val="0"/>
          <dgm:bulletEnabled val="1"/>
        </dgm:presLayoutVars>
      </dgm:prSet>
      <dgm:spPr/>
      <dgm:t>
        <a:bodyPr/>
        <a:lstStyle/>
        <a:p>
          <a:endParaRPr lang="en-US"/>
        </a:p>
      </dgm:t>
    </dgm:pt>
    <dgm:pt modelId="{31145AB5-3A1B-46A4-A58A-23441B4F40D9}" type="pres">
      <dgm:prSet presAssocID="{A38D3FA9-2534-482E-A258-B85007C6FDD8}" presName="wedge5" presStyleLbl="node1" presStyleIdx="4" presStyleCnt="5"/>
      <dgm:spPr/>
      <dgm:t>
        <a:bodyPr/>
        <a:lstStyle/>
        <a:p>
          <a:endParaRPr lang="en-US"/>
        </a:p>
      </dgm:t>
    </dgm:pt>
    <dgm:pt modelId="{B9A43DFD-5AB6-4C9C-A191-EDEC5DD0E90C}" type="pres">
      <dgm:prSet presAssocID="{A38D3FA9-2534-482E-A258-B85007C6FDD8}" presName="dummy5a" presStyleCnt="0"/>
      <dgm:spPr/>
    </dgm:pt>
    <dgm:pt modelId="{263DEE0D-2E9C-4FD1-B876-8BA1F5E582F2}" type="pres">
      <dgm:prSet presAssocID="{A38D3FA9-2534-482E-A258-B85007C6FDD8}" presName="dummy5b" presStyleCnt="0"/>
      <dgm:spPr/>
    </dgm:pt>
    <dgm:pt modelId="{D27CD191-FE44-4725-874C-C62E223849F0}" type="pres">
      <dgm:prSet presAssocID="{A38D3FA9-2534-482E-A258-B85007C6FDD8}" presName="wedge5Tx" presStyleLbl="node1" presStyleIdx="4" presStyleCnt="5">
        <dgm:presLayoutVars>
          <dgm:chMax val="0"/>
          <dgm:chPref val="0"/>
          <dgm:bulletEnabled val="1"/>
        </dgm:presLayoutVars>
      </dgm:prSet>
      <dgm:spPr/>
      <dgm:t>
        <a:bodyPr/>
        <a:lstStyle/>
        <a:p>
          <a:endParaRPr lang="en-US"/>
        </a:p>
      </dgm:t>
    </dgm:pt>
    <dgm:pt modelId="{2F1A46DC-DBB8-4643-BF42-754EA2B37DE4}" type="pres">
      <dgm:prSet presAssocID="{A74303DF-6B84-422A-A7AF-F94C8CB723C6}" presName="arrowWedge1" presStyleLbl="fgSibTrans2D1" presStyleIdx="0" presStyleCnt="5"/>
      <dgm:spPr/>
    </dgm:pt>
    <dgm:pt modelId="{2B5D3F2D-C30B-49CD-A0EF-B6745508659F}" type="pres">
      <dgm:prSet presAssocID="{806C378E-1445-4AC5-B4A0-D4E4FD6041CC}" presName="arrowWedge2" presStyleLbl="fgSibTrans2D1" presStyleIdx="1" presStyleCnt="5"/>
      <dgm:spPr/>
    </dgm:pt>
    <dgm:pt modelId="{EB1A02CE-802D-4F51-9881-E18463521FCF}" type="pres">
      <dgm:prSet presAssocID="{49CF9FB3-5A5B-4489-90E8-BFED37B43015}" presName="arrowWedge3" presStyleLbl="fgSibTrans2D1" presStyleIdx="2" presStyleCnt="5"/>
      <dgm:spPr/>
    </dgm:pt>
    <dgm:pt modelId="{BC12A1F6-1945-4299-9117-A5A641F8DFD7}" type="pres">
      <dgm:prSet presAssocID="{250AF131-DFC5-4311-9B99-148155A2457B}" presName="arrowWedge4" presStyleLbl="fgSibTrans2D1" presStyleIdx="3" presStyleCnt="5"/>
      <dgm:spPr/>
    </dgm:pt>
    <dgm:pt modelId="{1A50FF0E-AD7D-455C-8633-70BB54320DFF}" type="pres">
      <dgm:prSet presAssocID="{FB5BE84F-CCA9-4314-94BA-B59254C634E6}" presName="arrowWedge5" presStyleLbl="fgSibTrans2D1" presStyleIdx="4" presStyleCnt="5"/>
      <dgm:spPr/>
    </dgm:pt>
  </dgm:ptLst>
  <dgm:cxnLst>
    <dgm:cxn modelId="{05839984-C1E3-47B8-9F70-22B14003841E}" type="presOf" srcId="{18A24B2C-7C32-49BC-9D02-C4B928382EF2}" destId="{1469779C-E5FA-41EB-AD2B-1B4E02211E37}" srcOrd="1" destOrd="0" presId="urn:microsoft.com/office/officeart/2005/8/layout/cycle8"/>
    <dgm:cxn modelId="{E56E4A0D-FBD5-48AD-A259-8448C01DA210}" srcId="{A38D3FA9-2534-482E-A258-B85007C6FDD8}" destId="{6B670212-1D72-4B82-BC03-438484C4CF78}" srcOrd="1" destOrd="0" parTransId="{943C92A5-2486-4519-AC41-6E8789029CE8}" sibTransId="{806C378E-1445-4AC5-B4A0-D4E4FD6041CC}"/>
    <dgm:cxn modelId="{395A4F00-13F2-4909-B0EF-21AED7C83432}" type="presOf" srcId="{216FC624-A674-4CD9-AFCE-6396B8788E69}" destId="{68221532-9AD2-4249-B3C4-45099836B089}" srcOrd="1" destOrd="0" presId="urn:microsoft.com/office/officeart/2005/8/layout/cycle8"/>
    <dgm:cxn modelId="{4F5DB2A3-9B92-4F67-8E11-AF456E50193A}" type="presOf" srcId="{C3EE06BA-DF1E-4B36-AB03-7984F8E58CFD}" destId="{D27CD191-FE44-4725-874C-C62E223849F0}" srcOrd="1" destOrd="0" presId="urn:microsoft.com/office/officeart/2005/8/layout/cycle8"/>
    <dgm:cxn modelId="{2830B1D7-5A44-47AE-9F6C-BA46BD1DEB56}" type="presOf" srcId="{E7395D6D-A0A0-4CA1-AFDC-6C6F81539263}" destId="{287D921B-6509-4DCF-B481-2F7CA2F9DC91}" srcOrd="1" destOrd="0" presId="urn:microsoft.com/office/officeart/2005/8/layout/cycle8"/>
    <dgm:cxn modelId="{DC00A2C3-A608-4AB9-9779-7ED15DBC22B0}" type="presOf" srcId="{216FC624-A674-4CD9-AFCE-6396B8788E69}" destId="{D6F8A28A-6D07-41C8-987B-7FD43EBC2FE6}" srcOrd="0" destOrd="0" presId="urn:microsoft.com/office/officeart/2005/8/layout/cycle8"/>
    <dgm:cxn modelId="{3CFE0FBA-0B9A-46AC-867F-7F9F8F39C27E}" type="presOf" srcId="{C3EE06BA-DF1E-4B36-AB03-7984F8E58CFD}" destId="{31145AB5-3A1B-46A4-A58A-23441B4F40D9}" srcOrd="0" destOrd="0" presId="urn:microsoft.com/office/officeart/2005/8/layout/cycle8"/>
    <dgm:cxn modelId="{7A5A0CAD-5013-4CCC-9629-B435AF381981}" type="presOf" srcId="{E7395D6D-A0A0-4CA1-AFDC-6C6F81539263}" destId="{34FE9A8F-C8DD-408A-A4AF-CC97B76103FC}" srcOrd="0" destOrd="0" presId="urn:microsoft.com/office/officeart/2005/8/layout/cycle8"/>
    <dgm:cxn modelId="{0BED4C8D-77C2-4BDB-84E1-67BA0C063A80}" type="presOf" srcId="{A38D3FA9-2534-482E-A258-B85007C6FDD8}" destId="{62AD2420-FE0E-45C4-B7C5-53805E3029D3}" srcOrd="0" destOrd="0" presId="urn:microsoft.com/office/officeart/2005/8/layout/cycle8"/>
    <dgm:cxn modelId="{E9212763-2FA0-4407-ABFA-2CC99D6C38A1}" type="presOf" srcId="{6B670212-1D72-4B82-BC03-438484C4CF78}" destId="{863FC530-D76C-4043-AB29-9051A9A87241}" srcOrd="1" destOrd="0" presId="urn:microsoft.com/office/officeart/2005/8/layout/cycle8"/>
    <dgm:cxn modelId="{8034685E-7754-4A25-8B33-9E259F9C6D5D}" srcId="{A38D3FA9-2534-482E-A258-B85007C6FDD8}" destId="{C3EE06BA-DF1E-4B36-AB03-7984F8E58CFD}" srcOrd="4" destOrd="0" parTransId="{036540C5-370B-412E-99D3-728AD0C074C5}" sibTransId="{FB5BE84F-CCA9-4314-94BA-B59254C634E6}"/>
    <dgm:cxn modelId="{ED9D84A0-9DA6-4294-9E9D-E8953ABBDC17}" srcId="{A38D3FA9-2534-482E-A258-B85007C6FDD8}" destId="{E7395D6D-A0A0-4CA1-AFDC-6C6F81539263}" srcOrd="3" destOrd="0" parTransId="{7AD4B394-4319-410C-848C-85FFBCEBB687}" sibTransId="{250AF131-DFC5-4311-9B99-148155A2457B}"/>
    <dgm:cxn modelId="{3EBE8169-A54A-444D-81DE-69FF0C9DD087}" type="presOf" srcId="{6B670212-1D72-4B82-BC03-438484C4CF78}" destId="{D0F5F807-AEB0-4DB7-A53B-43A6092BF4FB}" srcOrd="0" destOrd="0" presId="urn:microsoft.com/office/officeart/2005/8/layout/cycle8"/>
    <dgm:cxn modelId="{1982E483-72C6-4108-8C29-18FA14DBED52}" type="presOf" srcId="{18A24B2C-7C32-49BC-9D02-C4B928382EF2}" destId="{4BE8A698-100B-47E1-B017-6AC9DF2C62A3}" srcOrd="0" destOrd="0" presId="urn:microsoft.com/office/officeart/2005/8/layout/cycle8"/>
    <dgm:cxn modelId="{AF5A3B3E-826A-4F60-B8C2-977749B240CD}" srcId="{A38D3FA9-2534-482E-A258-B85007C6FDD8}" destId="{216FC624-A674-4CD9-AFCE-6396B8788E69}" srcOrd="2" destOrd="0" parTransId="{9CE28BE7-7471-4D29-BFEB-8201F512EE41}" sibTransId="{49CF9FB3-5A5B-4489-90E8-BFED37B43015}"/>
    <dgm:cxn modelId="{F61FB903-40A4-44D8-96B6-B5CC76A947C8}" srcId="{A38D3FA9-2534-482E-A258-B85007C6FDD8}" destId="{18A24B2C-7C32-49BC-9D02-C4B928382EF2}" srcOrd="0" destOrd="0" parTransId="{67823C56-B29B-4DAC-82B9-A5889EFE9660}" sibTransId="{A74303DF-6B84-422A-A7AF-F94C8CB723C6}"/>
    <dgm:cxn modelId="{B83C7207-AEA3-47A3-B63E-D7B0A80A4F50}" type="presParOf" srcId="{62AD2420-FE0E-45C4-B7C5-53805E3029D3}" destId="{4BE8A698-100B-47E1-B017-6AC9DF2C62A3}" srcOrd="0" destOrd="0" presId="urn:microsoft.com/office/officeart/2005/8/layout/cycle8"/>
    <dgm:cxn modelId="{7979A827-ACAD-4025-9D78-E124525D8075}" type="presParOf" srcId="{62AD2420-FE0E-45C4-B7C5-53805E3029D3}" destId="{10D2210A-6808-4409-9760-2962251E2E20}" srcOrd="1" destOrd="0" presId="urn:microsoft.com/office/officeart/2005/8/layout/cycle8"/>
    <dgm:cxn modelId="{03CEC58B-5683-457D-975E-97CE03EC35F7}" type="presParOf" srcId="{62AD2420-FE0E-45C4-B7C5-53805E3029D3}" destId="{1F35E967-490A-48BB-9E3F-AA8C4AEDAA30}" srcOrd="2" destOrd="0" presId="urn:microsoft.com/office/officeart/2005/8/layout/cycle8"/>
    <dgm:cxn modelId="{38D7CDBC-8435-4162-B852-85ADC0325717}" type="presParOf" srcId="{62AD2420-FE0E-45C4-B7C5-53805E3029D3}" destId="{1469779C-E5FA-41EB-AD2B-1B4E02211E37}" srcOrd="3" destOrd="0" presId="urn:microsoft.com/office/officeart/2005/8/layout/cycle8"/>
    <dgm:cxn modelId="{BE1A794E-7008-4B72-AAF4-212782FFB3BA}" type="presParOf" srcId="{62AD2420-FE0E-45C4-B7C5-53805E3029D3}" destId="{D0F5F807-AEB0-4DB7-A53B-43A6092BF4FB}" srcOrd="4" destOrd="0" presId="urn:microsoft.com/office/officeart/2005/8/layout/cycle8"/>
    <dgm:cxn modelId="{4FE9FCCE-CD3E-4262-AA6A-99D10DDD1CD5}" type="presParOf" srcId="{62AD2420-FE0E-45C4-B7C5-53805E3029D3}" destId="{82E4C840-5E60-4449-A970-AD533864AD28}" srcOrd="5" destOrd="0" presId="urn:microsoft.com/office/officeart/2005/8/layout/cycle8"/>
    <dgm:cxn modelId="{C7F918A6-5D5A-499A-803F-4C3D523A7F06}" type="presParOf" srcId="{62AD2420-FE0E-45C4-B7C5-53805E3029D3}" destId="{94A709D5-6181-4D7A-A21E-8AEB8C27FE70}" srcOrd="6" destOrd="0" presId="urn:microsoft.com/office/officeart/2005/8/layout/cycle8"/>
    <dgm:cxn modelId="{07EC812A-7C4D-40C0-A742-F9DEF73B01A5}" type="presParOf" srcId="{62AD2420-FE0E-45C4-B7C5-53805E3029D3}" destId="{863FC530-D76C-4043-AB29-9051A9A87241}" srcOrd="7" destOrd="0" presId="urn:microsoft.com/office/officeart/2005/8/layout/cycle8"/>
    <dgm:cxn modelId="{454C8D93-9507-46AD-B1D6-BF0708BC6685}" type="presParOf" srcId="{62AD2420-FE0E-45C4-B7C5-53805E3029D3}" destId="{D6F8A28A-6D07-41C8-987B-7FD43EBC2FE6}" srcOrd="8" destOrd="0" presId="urn:microsoft.com/office/officeart/2005/8/layout/cycle8"/>
    <dgm:cxn modelId="{B43F52BB-CCE2-4C06-945A-9758A049998C}" type="presParOf" srcId="{62AD2420-FE0E-45C4-B7C5-53805E3029D3}" destId="{58783C6E-7393-411B-8284-59F8050105FB}" srcOrd="9" destOrd="0" presId="urn:microsoft.com/office/officeart/2005/8/layout/cycle8"/>
    <dgm:cxn modelId="{C6712E38-8F46-41EA-AE2D-756CF1565250}" type="presParOf" srcId="{62AD2420-FE0E-45C4-B7C5-53805E3029D3}" destId="{07C886D7-7B3A-4138-B7C3-2D0B5DCC8D16}" srcOrd="10" destOrd="0" presId="urn:microsoft.com/office/officeart/2005/8/layout/cycle8"/>
    <dgm:cxn modelId="{545DE633-DCFE-4DD5-8462-22C9539A15BF}" type="presParOf" srcId="{62AD2420-FE0E-45C4-B7C5-53805E3029D3}" destId="{68221532-9AD2-4249-B3C4-45099836B089}" srcOrd="11" destOrd="0" presId="urn:microsoft.com/office/officeart/2005/8/layout/cycle8"/>
    <dgm:cxn modelId="{0A3111A5-7601-40FA-BCB5-F010D306F18F}" type="presParOf" srcId="{62AD2420-FE0E-45C4-B7C5-53805E3029D3}" destId="{34FE9A8F-C8DD-408A-A4AF-CC97B76103FC}" srcOrd="12" destOrd="0" presId="urn:microsoft.com/office/officeart/2005/8/layout/cycle8"/>
    <dgm:cxn modelId="{532661DB-3709-4122-A1D4-1A365C2F7698}" type="presParOf" srcId="{62AD2420-FE0E-45C4-B7C5-53805E3029D3}" destId="{72178BF6-EBF1-437A-9E0E-DEED47A03A83}" srcOrd="13" destOrd="0" presId="urn:microsoft.com/office/officeart/2005/8/layout/cycle8"/>
    <dgm:cxn modelId="{836D5655-0782-412B-8DF2-7DCD82599945}" type="presParOf" srcId="{62AD2420-FE0E-45C4-B7C5-53805E3029D3}" destId="{CF5923C9-CC0F-4CB7-B800-7E8E53EB0924}" srcOrd="14" destOrd="0" presId="urn:microsoft.com/office/officeart/2005/8/layout/cycle8"/>
    <dgm:cxn modelId="{D567446B-F2B5-4BD3-96B1-FEB23F7EE83F}" type="presParOf" srcId="{62AD2420-FE0E-45C4-B7C5-53805E3029D3}" destId="{287D921B-6509-4DCF-B481-2F7CA2F9DC91}" srcOrd="15" destOrd="0" presId="urn:microsoft.com/office/officeart/2005/8/layout/cycle8"/>
    <dgm:cxn modelId="{BC9005CA-ACAE-4F63-9CD5-EE026ECC5CC0}" type="presParOf" srcId="{62AD2420-FE0E-45C4-B7C5-53805E3029D3}" destId="{31145AB5-3A1B-46A4-A58A-23441B4F40D9}" srcOrd="16" destOrd="0" presId="urn:microsoft.com/office/officeart/2005/8/layout/cycle8"/>
    <dgm:cxn modelId="{837F7173-B7CE-443F-9A01-5BF2C3F8C25E}" type="presParOf" srcId="{62AD2420-FE0E-45C4-B7C5-53805E3029D3}" destId="{B9A43DFD-5AB6-4C9C-A191-EDEC5DD0E90C}" srcOrd="17" destOrd="0" presId="urn:microsoft.com/office/officeart/2005/8/layout/cycle8"/>
    <dgm:cxn modelId="{31B7A7C4-4B10-4B70-833A-BB1773BD809B}" type="presParOf" srcId="{62AD2420-FE0E-45C4-B7C5-53805E3029D3}" destId="{263DEE0D-2E9C-4FD1-B876-8BA1F5E582F2}" srcOrd="18" destOrd="0" presId="urn:microsoft.com/office/officeart/2005/8/layout/cycle8"/>
    <dgm:cxn modelId="{AF04CED1-2304-45E0-960E-FBDF37B66C6B}" type="presParOf" srcId="{62AD2420-FE0E-45C4-B7C5-53805E3029D3}" destId="{D27CD191-FE44-4725-874C-C62E223849F0}" srcOrd="19" destOrd="0" presId="urn:microsoft.com/office/officeart/2005/8/layout/cycle8"/>
    <dgm:cxn modelId="{E0342FC0-FB3D-4FF0-B109-1C6081B46554}" type="presParOf" srcId="{62AD2420-FE0E-45C4-B7C5-53805E3029D3}" destId="{2F1A46DC-DBB8-4643-BF42-754EA2B37DE4}" srcOrd="20" destOrd="0" presId="urn:microsoft.com/office/officeart/2005/8/layout/cycle8"/>
    <dgm:cxn modelId="{B1731F14-933B-4A80-924F-627633F596D0}" type="presParOf" srcId="{62AD2420-FE0E-45C4-B7C5-53805E3029D3}" destId="{2B5D3F2D-C30B-49CD-A0EF-B6745508659F}" srcOrd="21" destOrd="0" presId="urn:microsoft.com/office/officeart/2005/8/layout/cycle8"/>
    <dgm:cxn modelId="{3274BF83-8296-4422-94F2-0633BF961AFC}" type="presParOf" srcId="{62AD2420-FE0E-45C4-B7C5-53805E3029D3}" destId="{EB1A02CE-802D-4F51-9881-E18463521FCF}" srcOrd="22" destOrd="0" presId="urn:microsoft.com/office/officeart/2005/8/layout/cycle8"/>
    <dgm:cxn modelId="{3E1D52C6-E2FE-4A7F-AD9B-C0CA54CE2547}" type="presParOf" srcId="{62AD2420-FE0E-45C4-B7C5-53805E3029D3}" destId="{BC12A1F6-1945-4299-9117-A5A641F8DFD7}" srcOrd="23" destOrd="0" presId="urn:microsoft.com/office/officeart/2005/8/layout/cycle8"/>
    <dgm:cxn modelId="{CD4E6807-1B54-4480-BED4-8AC1362716D1}" type="presParOf" srcId="{62AD2420-FE0E-45C4-B7C5-53805E3029D3}" destId="{1A50FF0E-AD7D-455C-8633-70BB54320DFF}" srcOrd="24" destOrd="0" presId="urn:microsoft.com/office/officeart/2005/8/layout/cycle8"/>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BE8A698-100B-47E1-B017-6AC9DF2C62A3}">
      <dsp:nvSpPr>
        <dsp:cNvPr id="0" name=""/>
        <dsp:cNvSpPr/>
      </dsp:nvSpPr>
      <dsp:spPr>
        <a:xfrm>
          <a:off x="920654" y="142445"/>
          <a:ext cx="1933029" cy="1933029"/>
        </a:xfrm>
        <a:prstGeom prst="pie">
          <a:avLst>
            <a:gd name="adj1" fmla="val 16200000"/>
            <a:gd name="adj2" fmla="val 2052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0" kern="1200" smtClean="0">
              <a:effectLst>
                <a:outerShdw blurRad="38100" dist="38100" dir="2700000" algn="tl">
                  <a:srgbClr val="000000">
                    <a:alpha val="43137"/>
                  </a:srgbClr>
                </a:outerShdw>
              </a:effectLst>
              <a:latin typeface="BankGothic Lt BT" pitchFamily="34" charset="0"/>
            </a:rPr>
            <a:t>Basic Science</a:t>
          </a:r>
          <a:endParaRPr lang="en-US" sz="1000" b="0" kern="1200">
            <a:effectLst>
              <a:outerShdw blurRad="38100" dist="38100" dir="2700000" algn="tl">
                <a:srgbClr val="000000">
                  <a:alpha val="43137"/>
                </a:srgbClr>
              </a:outerShdw>
            </a:effectLst>
            <a:latin typeface="BankGothic Lt BT" pitchFamily="34" charset="0"/>
          </a:endParaRPr>
        </a:p>
      </dsp:txBody>
      <dsp:txXfrm>
        <a:off x="1929051" y="467379"/>
        <a:ext cx="621331" cy="414220"/>
      </dsp:txXfrm>
    </dsp:sp>
    <dsp:sp modelId="{D0F5F807-AEB0-4DB7-A53B-43A6092BF4FB}">
      <dsp:nvSpPr>
        <dsp:cNvPr id="0" name=""/>
        <dsp:cNvSpPr/>
      </dsp:nvSpPr>
      <dsp:spPr>
        <a:xfrm>
          <a:off x="937223" y="193993"/>
          <a:ext cx="1933029" cy="1933029"/>
        </a:xfrm>
        <a:prstGeom prst="pie">
          <a:avLst>
            <a:gd name="adj1" fmla="val 20520000"/>
            <a:gd name="adj2" fmla="val 324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0" kern="1200" smtClean="0">
              <a:effectLst>
                <a:outerShdw blurRad="38100" dist="38100" dir="2700000" algn="tl">
                  <a:srgbClr val="000000">
                    <a:alpha val="43137"/>
                  </a:srgbClr>
                </a:outerShdw>
              </a:effectLst>
              <a:latin typeface="BankGothic Lt BT" pitchFamily="34" charset="0"/>
            </a:rPr>
            <a:t>Technology</a:t>
          </a:r>
          <a:endParaRPr lang="en-US" sz="1000" b="0" kern="1200">
            <a:effectLst>
              <a:outerShdw blurRad="38100" dist="38100" dir="2700000" algn="tl">
                <a:srgbClr val="000000">
                  <a:alpha val="43137"/>
                </a:srgbClr>
              </a:outerShdw>
            </a:effectLst>
            <a:latin typeface="BankGothic Lt BT" pitchFamily="34" charset="0"/>
          </a:endParaRPr>
        </a:p>
      </dsp:txBody>
      <dsp:txXfrm>
        <a:off x="2182186" y="1077203"/>
        <a:ext cx="575306" cy="460245"/>
      </dsp:txXfrm>
    </dsp:sp>
    <dsp:sp modelId="{D6F8A28A-6D07-41C8-987B-7FD43EBC2FE6}">
      <dsp:nvSpPr>
        <dsp:cNvPr id="0" name=""/>
        <dsp:cNvSpPr/>
      </dsp:nvSpPr>
      <dsp:spPr>
        <a:xfrm>
          <a:off x="893500" y="225750"/>
          <a:ext cx="1933029" cy="1933029"/>
        </a:xfrm>
        <a:prstGeom prst="pie">
          <a:avLst>
            <a:gd name="adj1" fmla="val 3240000"/>
            <a:gd name="adj2" fmla="val 756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0" kern="1200" smtClean="0">
              <a:effectLst>
                <a:outerShdw blurRad="38100" dist="38100" dir="2700000" algn="tl">
                  <a:srgbClr val="000000">
                    <a:alpha val="43137"/>
                  </a:srgbClr>
                </a:outerShdw>
              </a:effectLst>
              <a:latin typeface="BankGothic Lt BT" pitchFamily="34" charset="0"/>
            </a:rPr>
            <a:t>Computing</a:t>
          </a:r>
          <a:endParaRPr lang="en-US" sz="1000" b="0" kern="1200">
            <a:effectLst>
              <a:outerShdw blurRad="38100" dist="38100" dir="2700000" algn="tl">
                <a:srgbClr val="000000">
                  <a:alpha val="43137"/>
                </a:srgbClr>
              </a:outerShdw>
            </a:effectLst>
            <a:latin typeface="BankGothic Lt BT" pitchFamily="34" charset="0"/>
          </a:endParaRPr>
        </a:p>
      </dsp:txBody>
      <dsp:txXfrm>
        <a:off x="1583867" y="1583473"/>
        <a:ext cx="552294" cy="506269"/>
      </dsp:txXfrm>
    </dsp:sp>
    <dsp:sp modelId="{34FE9A8F-C8DD-408A-A4AF-CC97B76103FC}">
      <dsp:nvSpPr>
        <dsp:cNvPr id="0" name=""/>
        <dsp:cNvSpPr/>
      </dsp:nvSpPr>
      <dsp:spPr>
        <a:xfrm>
          <a:off x="849776" y="193993"/>
          <a:ext cx="1933029" cy="1933029"/>
        </a:xfrm>
        <a:prstGeom prst="pie">
          <a:avLst>
            <a:gd name="adj1" fmla="val 7560000"/>
            <a:gd name="adj2" fmla="val 1188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0" kern="1200" smtClean="0">
              <a:effectLst>
                <a:outerShdw blurRad="38100" dist="38100" dir="2700000" algn="tl">
                  <a:srgbClr val="000000">
                    <a:alpha val="43137"/>
                  </a:srgbClr>
                </a:outerShdw>
              </a:effectLst>
              <a:latin typeface="BankGothic Lt BT" pitchFamily="34" charset="0"/>
            </a:rPr>
            <a:t>Pre-clinical</a:t>
          </a:r>
          <a:endParaRPr lang="en-US" sz="1000" b="0" kern="1200">
            <a:effectLst>
              <a:outerShdw blurRad="38100" dist="38100" dir="2700000" algn="tl">
                <a:srgbClr val="000000">
                  <a:alpha val="43137"/>
                </a:srgbClr>
              </a:outerShdw>
            </a:effectLst>
            <a:latin typeface="BankGothic Lt BT" pitchFamily="34" charset="0"/>
          </a:endParaRPr>
        </a:p>
      </dsp:txBody>
      <dsp:txXfrm>
        <a:off x="962536" y="1077203"/>
        <a:ext cx="575306" cy="460245"/>
      </dsp:txXfrm>
    </dsp:sp>
    <dsp:sp modelId="{31145AB5-3A1B-46A4-A58A-23441B4F40D9}">
      <dsp:nvSpPr>
        <dsp:cNvPr id="0" name=""/>
        <dsp:cNvSpPr/>
      </dsp:nvSpPr>
      <dsp:spPr>
        <a:xfrm>
          <a:off x="866345" y="142445"/>
          <a:ext cx="1933029" cy="1933029"/>
        </a:xfrm>
        <a:prstGeom prst="pie">
          <a:avLst>
            <a:gd name="adj1" fmla="val 1188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0" kern="1200" smtClean="0">
              <a:effectLst>
                <a:outerShdw blurRad="38100" dist="38100" dir="2700000" algn="tl">
                  <a:srgbClr val="000000">
                    <a:alpha val="43137"/>
                  </a:srgbClr>
                </a:outerShdw>
              </a:effectLst>
              <a:latin typeface="BankGothic Lt BT" pitchFamily="34" charset="0"/>
            </a:rPr>
            <a:t>Clinical</a:t>
          </a:r>
          <a:endParaRPr lang="en-US" sz="1000" b="0" kern="1200">
            <a:effectLst>
              <a:outerShdw blurRad="38100" dist="38100" dir="2700000" algn="tl">
                <a:srgbClr val="000000">
                  <a:alpha val="43137"/>
                </a:srgbClr>
              </a:outerShdw>
            </a:effectLst>
            <a:latin typeface="BankGothic Lt BT" pitchFamily="34" charset="0"/>
          </a:endParaRPr>
        </a:p>
      </dsp:txBody>
      <dsp:txXfrm>
        <a:off x="1169647" y="467379"/>
        <a:ext cx="621331" cy="414220"/>
      </dsp:txXfrm>
    </dsp:sp>
    <dsp:sp modelId="{2F1A46DC-DBB8-4643-BF42-754EA2B37DE4}">
      <dsp:nvSpPr>
        <dsp:cNvPr id="0" name=""/>
        <dsp:cNvSpPr/>
      </dsp:nvSpPr>
      <dsp:spPr>
        <a:xfrm>
          <a:off x="800899" y="22782"/>
          <a:ext cx="2172357" cy="2172357"/>
        </a:xfrm>
        <a:prstGeom prst="circularArrow">
          <a:avLst>
            <a:gd name="adj1" fmla="val 5085"/>
            <a:gd name="adj2" fmla="val 327528"/>
            <a:gd name="adj3" fmla="val 20192361"/>
            <a:gd name="adj4" fmla="val 16200324"/>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B5D3F2D-C30B-49CD-A0EF-B6745508659F}">
      <dsp:nvSpPr>
        <dsp:cNvPr id="0" name=""/>
        <dsp:cNvSpPr/>
      </dsp:nvSpPr>
      <dsp:spPr>
        <a:xfrm>
          <a:off x="817693" y="74312"/>
          <a:ext cx="2172357" cy="2172357"/>
        </a:xfrm>
        <a:prstGeom prst="circularArrow">
          <a:avLst>
            <a:gd name="adj1" fmla="val 5085"/>
            <a:gd name="adj2" fmla="val 327528"/>
            <a:gd name="adj3" fmla="val 2912753"/>
            <a:gd name="adj4" fmla="val 20519953"/>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B1A02CE-802D-4F51-9881-E18463521FCF}">
      <dsp:nvSpPr>
        <dsp:cNvPr id="0" name=""/>
        <dsp:cNvSpPr/>
      </dsp:nvSpPr>
      <dsp:spPr>
        <a:xfrm>
          <a:off x="773836" y="106166"/>
          <a:ext cx="2172357" cy="2172357"/>
        </a:xfrm>
        <a:prstGeom prst="circularArrow">
          <a:avLst>
            <a:gd name="adj1" fmla="val 5085"/>
            <a:gd name="adj2" fmla="val 327528"/>
            <a:gd name="adj3" fmla="val 7232777"/>
            <a:gd name="adj4" fmla="val 3239695"/>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FA0254F-54DA-4BCF-805B-C54E9E21B444}">
      <dsp:nvSpPr>
        <dsp:cNvPr id="0" name=""/>
        <dsp:cNvSpPr/>
      </dsp:nvSpPr>
      <dsp:spPr>
        <a:xfrm>
          <a:off x="729979" y="74312"/>
          <a:ext cx="2172357" cy="2172357"/>
        </a:xfrm>
        <a:prstGeom prst="circularArrow">
          <a:avLst>
            <a:gd name="adj1" fmla="val 5085"/>
            <a:gd name="adj2" fmla="val 327528"/>
            <a:gd name="adj3" fmla="val 11552519"/>
            <a:gd name="adj4" fmla="val 7559718"/>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0570253-C184-454F-B222-A13D76A35CE8}">
      <dsp:nvSpPr>
        <dsp:cNvPr id="0" name=""/>
        <dsp:cNvSpPr/>
      </dsp:nvSpPr>
      <dsp:spPr>
        <a:xfrm>
          <a:off x="746772" y="22782"/>
          <a:ext cx="2172357" cy="2172357"/>
        </a:xfrm>
        <a:prstGeom prst="circularArrow">
          <a:avLst>
            <a:gd name="adj1" fmla="val 5085"/>
            <a:gd name="adj2" fmla="val 327528"/>
            <a:gd name="adj3" fmla="val 15872148"/>
            <a:gd name="adj4" fmla="val 11880111"/>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BE8A698-100B-47E1-B017-6AC9DF2C62A3}">
      <dsp:nvSpPr>
        <dsp:cNvPr id="0" name=""/>
        <dsp:cNvSpPr/>
      </dsp:nvSpPr>
      <dsp:spPr>
        <a:xfrm>
          <a:off x="1013341" y="192181"/>
          <a:ext cx="2607955" cy="2607955"/>
        </a:xfrm>
        <a:prstGeom prst="pie">
          <a:avLst>
            <a:gd name="adj1" fmla="val 16200000"/>
            <a:gd name="adj2" fmla="val 2052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n-US" sz="1050" b="0" kern="1200" spc="-100" baseline="0" smtClean="0">
              <a:effectLst>
                <a:outerShdw blurRad="38100" dist="38100" dir="2700000" algn="tl">
                  <a:srgbClr val="000000">
                    <a:alpha val="43137"/>
                  </a:srgbClr>
                </a:outerShdw>
              </a:effectLst>
              <a:latin typeface="BankGothic Lt BT" pitchFamily="34" charset="0"/>
            </a:rPr>
            <a:t>Biology</a:t>
          </a:r>
          <a:endParaRPr lang="en-US" sz="1050" b="0" kern="1200" spc="-100" baseline="0">
            <a:effectLst>
              <a:outerShdw blurRad="38100" dist="38100" dir="2700000" algn="tl">
                <a:srgbClr val="000000">
                  <a:alpha val="43137"/>
                </a:srgbClr>
              </a:outerShdw>
            </a:effectLst>
            <a:latin typeface="BankGothic Lt BT" pitchFamily="34" charset="0"/>
          </a:endParaRPr>
        </a:p>
      </dsp:txBody>
      <dsp:txXfrm>
        <a:off x="2373825" y="630566"/>
        <a:ext cx="838271" cy="558847"/>
      </dsp:txXfrm>
    </dsp:sp>
    <dsp:sp modelId="{D0F5F807-AEB0-4DB7-A53B-43A6092BF4FB}">
      <dsp:nvSpPr>
        <dsp:cNvPr id="0" name=""/>
        <dsp:cNvSpPr/>
      </dsp:nvSpPr>
      <dsp:spPr>
        <a:xfrm>
          <a:off x="1035695" y="261726"/>
          <a:ext cx="2607955" cy="2607955"/>
        </a:xfrm>
        <a:prstGeom prst="pie">
          <a:avLst>
            <a:gd name="adj1" fmla="val 20520000"/>
            <a:gd name="adj2" fmla="val 324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n-US" sz="1050" b="0" kern="1200" spc="-100" baseline="0" smtClean="0">
              <a:effectLst>
                <a:outerShdw blurRad="38100" dist="38100" dir="2700000" algn="tl">
                  <a:srgbClr val="000000">
                    <a:alpha val="43137"/>
                  </a:srgbClr>
                </a:outerShdw>
              </a:effectLst>
              <a:latin typeface="BankGothic Lt BT" pitchFamily="34" charset="0"/>
            </a:rPr>
            <a:t>Chemistry</a:t>
          </a:r>
          <a:endParaRPr lang="en-US" sz="1050" b="0" kern="1200" spc="-100" baseline="0">
            <a:effectLst>
              <a:outerShdw blurRad="38100" dist="38100" dir="2700000" algn="tl">
                <a:srgbClr val="000000">
                  <a:alpha val="43137"/>
                </a:srgbClr>
              </a:outerShdw>
            </a:effectLst>
            <a:latin typeface="BankGothic Lt BT" pitchFamily="34" charset="0"/>
          </a:endParaRPr>
        </a:p>
      </dsp:txBody>
      <dsp:txXfrm>
        <a:off x="2715343" y="1453314"/>
        <a:ext cx="776177" cy="620941"/>
      </dsp:txXfrm>
    </dsp:sp>
    <dsp:sp modelId="{D6F8A28A-6D07-41C8-987B-7FD43EBC2FE6}">
      <dsp:nvSpPr>
        <dsp:cNvPr id="0" name=""/>
        <dsp:cNvSpPr/>
      </dsp:nvSpPr>
      <dsp:spPr>
        <a:xfrm>
          <a:off x="976706" y="304571"/>
          <a:ext cx="2607955" cy="2607955"/>
        </a:xfrm>
        <a:prstGeom prst="pie">
          <a:avLst>
            <a:gd name="adj1" fmla="val 3240000"/>
            <a:gd name="adj2" fmla="val 756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n-US" sz="1050" b="0" kern="1200" spc="-100" baseline="0" smtClean="0">
              <a:effectLst>
                <a:outerShdw blurRad="38100" dist="38100" dir="2700000" algn="tl">
                  <a:srgbClr val="000000">
                    <a:alpha val="43137"/>
                  </a:srgbClr>
                </a:outerShdw>
              </a:effectLst>
              <a:latin typeface="BankGothic Lt BT" pitchFamily="34" charset="0"/>
            </a:rPr>
            <a:t>Physics</a:t>
          </a:r>
          <a:endParaRPr lang="en-US" sz="1050" b="0" kern="1200" spc="-100" baseline="0">
            <a:effectLst>
              <a:outerShdw blurRad="38100" dist="38100" dir="2700000" algn="tl">
                <a:srgbClr val="000000">
                  <a:alpha val="43137"/>
                </a:srgbClr>
              </a:outerShdw>
            </a:effectLst>
            <a:latin typeface="BankGothic Lt BT" pitchFamily="34" charset="0"/>
          </a:endParaRPr>
        </a:p>
      </dsp:txBody>
      <dsp:txXfrm>
        <a:off x="1908118" y="2136350"/>
        <a:ext cx="745130" cy="683035"/>
      </dsp:txXfrm>
    </dsp:sp>
    <dsp:sp modelId="{34FE9A8F-C8DD-408A-A4AF-CC97B76103FC}">
      <dsp:nvSpPr>
        <dsp:cNvPr id="0" name=""/>
        <dsp:cNvSpPr/>
      </dsp:nvSpPr>
      <dsp:spPr>
        <a:xfrm>
          <a:off x="917716" y="261726"/>
          <a:ext cx="2607955" cy="2607955"/>
        </a:xfrm>
        <a:prstGeom prst="pie">
          <a:avLst>
            <a:gd name="adj1" fmla="val 7560000"/>
            <a:gd name="adj2" fmla="val 1188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n-US" sz="1050" b="0" kern="1200" spc="-100" baseline="0" smtClean="0">
              <a:effectLst>
                <a:outerShdw blurRad="38100" dist="38100" dir="2700000" algn="tl">
                  <a:srgbClr val="000000">
                    <a:alpha val="43137"/>
                  </a:srgbClr>
                </a:outerShdw>
              </a:effectLst>
              <a:latin typeface="BankGothic Lt BT" pitchFamily="34" charset="0"/>
            </a:rPr>
            <a:t>Engineering</a:t>
          </a:r>
          <a:endParaRPr lang="en-US" sz="1050" b="0" kern="1200" spc="-100" baseline="0">
            <a:effectLst>
              <a:outerShdw blurRad="38100" dist="38100" dir="2700000" algn="tl">
                <a:srgbClr val="000000">
                  <a:alpha val="43137"/>
                </a:srgbClr>
              </a:outerShdw>
            </a:effectLst>
            <a:latin typeface="BankGothic Lt BT" pitchFamily="34" charset="0"/>
          </a:endParaRPr>
        </a:p>
      </dsp:txBody>
      <dsp:txXfrm>
        <a:off x="1069847" y="1453314"/>
        <a:ext cx="776177" cy="620941"/>
      </dsp:txXfrm>
    </dsp:sp>
    <dsp:sp modelId="{31145AB5-3A1B-46A4-A58A-23441B4F40D9}">
      <dsp:nvSpPr>
        <dsp:cNvPr id="0" name=""/>
        <dsp:cNvSpPr/>
      </dsp:nvSpPr>
      <dsp:spPr>
        <a:xfrm>
          <a:off x="940070" y="192181"/>
          <a:ext cx="2607955" cy="2607955"/>
        </a:xfrm>
        <a:prstGeom prst="pie">
          <a:avLst>
            <a:gd name="adj1" fmla="val 1188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66725">
            <a:lnSpc>
              <a:spcPct val="90000"/>
            </a:lnSpc>
            <a:spcBef>
              <a:spcPct val="0"/>
            </a:spcBef>
            <a:spcAft>
              <a:spcPct val="35000"/>
            </a:spcAft>
          </a:pPr>
          <a:r>
            <a:rPr lang="en-US" sz="1050" b="0" kern="1200" spc="-100" baseline="0" smtClean="0">
              <a:effectLst>
                <a:outerShdw blurRad="38100" dist="38100" dir="2700000" algn="tl">
                  <a:srgbClr val="000000">
                    <a:alpha val="43137"/>
                  </a:srgbClr>
                </a:outerShdw>
              </a:effectLst>
              <a:latin typeface="BankGothic Lt BT" pitchFamily="34" charset="0"/>
            </a:rPr>
            <a:t>Medicine</a:t>
          </a:r>
          <a:endParaRPr lang="en-US" sz="1050" b="0" kern="1200" spc="-100" baseline="0">
            <a:effectLst>
              <a:outerShdw blurRad="38100" dist="38100" dir="2700000" algn="tl">
                <a:srgbClr val="000000">
                  <a:alpha val="43137"/>
                </a:srgbClr>
              </a:outerShdw>
            </a:effectLst>
            <a:latin typeface="BankGothic Lt BT" pitchFamily="34" charset="0"/>
          </a:endParaRPr>
        </a:p>
      </dsp:txBody>
      <dsp:txXfrm>
        <a:off x="1349271" y="630566"/>
        <a:ext cx="838271" cy="558847"/>
      </dsp:txXfrm>
    </dsp:sp>
    <dsp:sp modelId="{2F1A46DC-DBB8-4643-BF42-754EA2B37DE4}">
      <dsp:nvSpPr>
        <dsp:cNvPr id="0" name=""/>
        <dsp:cNvSpPr/>
      </dsp:nvSpPr>
      <dsp:spPr>
        <a:xfrm>
          <a:off x="851774" y="30736"/>
          <a:ext cx="2930845" cy="2930845"/>
        </a:xfrm>
        <a:prstGeom prst="circularArrow">
          <a:avLst>
            <a:gd name="adj1" fmla="val 5085"/>
            <a:gd name="adj2" fmla="val 327528"/>
            <a:gd name="adj3" fmla="val 20192361"/>
            <a:gd name="adj4" fmla="val 16200324"/>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B5D3F2D-C30B-49CD-A0EF-B6745508659F}">
      <dsp:nvSpPr>
        <dsp:cNvPr id="0" name=""/>
        <dsp:cNvSpPr/>
      </dsp:nvSpPr>
      <dsp:spPr>
        <a:xfrm>
          <a:off x="874431" y="100259"/>
          <a:ext cx="2930845" cy="2930845"/>
        </a:xfrm>
        <a:prstGeom prst="circularArrow">
          <a:avLst>
            <a:gd name="adj1" fmla="val 5085"/>
            <a:gd name="adj2" fmla="val 327528"/>
            <a:gd name="adj3" fmla="val 2912753"/>
            <a:gd name="adj4" fmla="val 20519953"/>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B1A02CE-802D-4F51-9881-E18463521FCF}">
      <dsp:nvSpPr>
        <dsp:cNvPr id="0" name=""/>
        <dsp:cNvSpPr/>
      </dsp:nvSpPr>
      <dsp:spPr>
        <a:xfrm>
          <a:off x="815261" y="143235"/>
          <a:ext cx="2930845" cy="2930845"/>
        </a:xfrm>
        <a:prstGeom prst="circularArrow">
          <a:avLst>
            <a:gd name="adj1" fmla="val 5085"/>
            <a:gd name="adj2" fmla="val 327528"/>
            <a:gd name="adj3" fmla="val 7232777"/>
            <a:gd name="adj4" fmla="val 3239695"/>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C12A1F6-1945-4299-9117-A5A641F8DFD7}">
      <dsp:nvSpPr>
        <dsp:cNvPr id="0" name=""/>
        <dsp:cNvSpPr/>
      </dsp:nvSpPr>
      <dsp:spPr>
        <a:xfrm>
          <a:off x="756091" y="100259"/>
          <a:ext cx="2930845" cy="2930845"/>
        </a:xfrm>
        <a:prstGeom prst="circularArrow">
          <a:avLst>
            <a:gd name="adj1" fmla="val 5085"/>
            <a:gd name="adj2" fmla="val 327528"/>
            <a:gd name="adj3" fmla="val 11552519"/>
            <a:gd name="adj4" fmla="val 7559718"/>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A50FF0E-AD7D-455C-8633-70BB54320DFF}">
      <dsp:nvSpPr>
        <dsp:cNvPr id="0" name=""/>
        <dsp:cNvSpPr/>
      </dsp:nvSpPr>
      <dsp:spPr>
        <a:xfrm>
          <a:off x="778748" y="30736"/>
          <a:ext cx="2930845" cy="2930845"/>
        </a:xfrm>
        <a:prstGeom prst="circularArrow">
          <a:avLst>
            <a:gd name="adj1" fmla="val 5085"/>
            <a:gd name="adj2" fmla="val 327528"/>
            <a:gd name="adj3" fmla="val 15872148"/>
            <a:gd name="adj4" fmla="val 11880111"/>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878654-1C4E-4453-867E-3C181D075DB6}" type="datetimeFigureOut">
              <a:rPr lang="en-US" smtClean="0"/>
              <a:pPr/>
              <a:t>10/27/2018</a:t>
            </a:fld>
            <a:endParaRPr lang="en-US"/>
          </a:p>
        </p:txBody>
      </p:sp>
      <p:sp>
        <p:nvSpPr>
          <p:cNvPr id="4" name="3 Marcador de imagen de diapositiva"/>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6F914D-725D-4B6B-9981-D161EEF96E15}" type="slidenum">
              <a:rPr lang="en-US" smtClean="0"/>
              <a:pPr/>
              <a:t>‹Nº›</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n-US" smtClean="0"/>
              <a:t>Dear members of the Board of Councilors, I am Gustavo Santa Cruz, from Argentina, I work at the National Atomic Energy Commission as the manager of research and development in applications for human health, and as the coordinator of the BNCT project.</a:t>
            </a:r>
          </a:p>
          <a:p>
            <a:r>
              <a:rPr lang="en-US" sz="1200" kern="1200" smtClean="0">
                <a:solidFill>
                  <a:schemeClr val="tx1"/>
                </a:solidFill>
                <a:latin typeface="+mn-lt"/>
                <a:ea typeface="+mn-ea"/>
                <a:cs typeface="+mn-cs"/>
              </a:rPr>
              <a:t>It is my great pleasure to present our proposal to become hosts of the 20</a:t>
            </a:r>
            <a:r>
              <a:rPr lang="en-US" sz="1200" kern="1200" baseline="30000" smtClean="0">
                <a:solidFill>
                  <a:schemeClr val="tx1"/>
                </a:solidFill>
                <a:latin typeface="+mn-lt"/>
                <a:ea typeface="+mn-ea"/>
                <a:cs typeface="+mn-cs"/>
              </a:rPr>
              <a:t>th</a:t>
            </a:r>
            <a:r>
              <a:rPr lang="en-US" sz="1200" kern="1200" smtClean="0">
                <a:solidFill>
                  <a:schemeClr val="tx1"/>
                </a:solidFill>
                <a:latin typeface="+mn-lt"/>
                <a:ea typeface="+mn-ea"/>
                <a:cs typeface="+mn-cs"/>
              </a:rPr>
              <a:t> International Congress on Neutron Capture Therapy, in the year 2022 in Buenos Aires, Argentina.</a:t>
            </a:r>
          </a:p>
          <a:p>
            <a:endParaRPr lang="en-US"/>
          </a:p>
        </p:txBody>
      </p:sp>
      <p:sp>
        <p:nvSpPr>
          <p:cNvPr id="4" name="3 Marcador de número de diapositiva"/>
          <p:cNvSpPr>
            <a:spLocks noGrp="1"/>
          </p:cNvSpPr>
          <p:nvPr>
            <p:ph type="sldNum" sz="quarter" idx="10"/>
          </p:nvPr>
        </p:nvSpPr>
        <p:spPr/>
        <p:txBody>
          <a:bodyPr/>
          <a:lstStyle/>
          <a:p>
            <a:fld id="{6C6F914D-725D-4B6B-9981-D161EEF96E15}"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n-US" smtClean="0"/>
              <a:t>We are considering same options for technical tours, some of them associated with facilities we expect to be fully operational by 2022: </a:t>
            </a:r>
          </a:p>
          <a:p>
            <a:r>
              <a:rPr lang="en-US" smtClean="0"/>
              <a:t>first, the accelerator facility for BNCT, now in construction,</a:t>
            </a:r>
            <a:endParaRPr lang="en-US" baseline="0" smtClean="0"/>
          </a:p>
          <a:p>
            <a:r>
              <a:rPr lang="en-US" baseline="0" smtClean="0"/>
              <a:t>second, we can arrange visits to the nuclear reactors where we have ongoing BNCT activities,</a:t>
            </a:r>
          </a:p>
          <a:p>
            <a:r>
              <a:rPr lang="en-US" baseline="0" smtClean="0"/>
              <a:t>finally, since we are initiating the construction of the first proton therapy center in South America, operational in 3 years, a technical visit can be organized as well.</a:t>
            </a:r>
            <a:endParaRPr lang="en-US"/>
          </a:p>
        </p:txBody>
      </p:sp>
      <p:sp>
        <p:nvSpPr>
          <p:cNvPr id="4" name="3 Marcador de número de diapositiva"/>
          <p:cNvSpPr>
            <a:spLocks noGrp="1"/>
          </p:cNvSpPr>
          <p:nvPr>
            <p:ph type="sldNum" sz="quarter" idx="10"/>
          </p:nvPr>
        </p:nvSpPr>
        <p:spPr/>
        <p:txBody>
          <a:bodyPr/>
          <a:lstStyle/>
          <a:p>
            <a:fld id="{6C6F914D-725D-4B6B-9981-D161EEF96E15}"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n-US" smtClean="0"/>
              <a:t>We are analizing different options for the venue. They have in common that are places which belong to the </a:t>
            </a:r>
            <a:r>
              <a:rPr lang="en-US" smtClean="0"/>
              <a:t>public </a:t>
            </a:r>
            <a:r>
              <a:rPr lang="en-US" smtClean="0"/>
              <a:t>administration</a:t>
            </a:r>
            <a:r>
              <a:rPr lang="en-US" baseline="0" smtClean="0"/>
              <a:t>, which whom CNEA can make agreements for hosting the meeting. Also, they have all the infrastructure needed for organizing scientific meetings.</a:t>
            </a:r>
          </a:p>
          <a:p>
            <a:r>
              <a:rPr lang="en-US" baseline="0" smtClean="0"/>
              <a:t>The San Martin Palace, a </a:t>
            </a:r>
            <a:r>
              <a:rPr lang="en-US" sz="1200" b="0" i="0" kern="1200" smtClean="0">
                <a:solidFill>
                  <a:schemeClr val="tx1"/>
                </a:solidFill>
                <a:latin typeface="+mn-lt"/>
                <a:ea typeface="+mn-ea"/>
                <a:cs typeface="+mn-cs"/>
              </a:rPr>
              <a:t>1909 building, was </a:t>
            </a:r>
            <a:r>
              <a:rPr lang="en-US" sz="1200" b="0" i="0" kern="1200" smtClean="0">
                <a:solidFill>
                  <a:schemeClr val="tx1"/>
                </a:solidFill>
                <a:latin typeface="+mn-lt"/>
                <a:ea typeface="+mn-ea"/>
                <a:cs typeface="+mn-cs"/>
              </a:rPr>
              <a:t>acquired by the Argentine government in 1936 and becoming the headquarters for the Ministry of Foreign Relations. </a:t>
            </a:r>
            <a:r>
              <a:rPr lang="en-US" sz="1200" b="0" i="0" kern="1200" smtClean="0">
                <a:solidFill>
                  <a:schemeClr val="tx1"/>
                </a:solidFill>
                <a:latin typeface="+mn-lt"/>
                <a:ea typeface="+mn-ea"/>
                <a:cs typeface="+mn-cs"/>
              </a:rPr>
              <a:t>Every year CNEA </a:t>
            </a:r>
            <a:r>
              <a:rPr lang="en-US" sz="1200" b="0" i="0" kern="1200" smtClean="0">
                <a:solidFill>
                  <a:schemeClr val="tx1"/>
                </a:solidFill>
                <a:latin typeface="+mn-lt"/>
                <a:ea typeface="+mn-ea"/>
                <a:cs typeface="+mn-cs"/>
              </a:rPr>
              <a:t>organizes scientific meetings there.</a:t>
            </a:r>
            <a:endParaRPr lang="en-US" baseline="0" smtClean="0"/>
          </a:p>
          <a:p>
            <a:r>
              <a:rPr lang="en-US" baseline="0" smtClean="0"/>
              <a:t>The KCC. The building was the </a:t>
            </a:r>
            <a:r>
              <a:rPr lang="es-ES" sz="1200" b="0" i="0" kern="1200" smtClean="0">
                <a:solidFill>
                  <a:schemeClr val="tx1"/>
                </a:solidFill>
                <a:latin typeface="+mn-lt"/>
                <a:ea typeface="+mn-ea"/>
                <a:cs typeface="+mn-cs"/>
              </a:rPr>
              <a:t>central post office in Buenos Aires, </a:t>
            </a:r>
            <a:r>
              <a:rPr lang="es-ES" sz="1200" b="0" i="0" kern="1200" smtClean="0">
                <a:solidFill>
                  <a:schemeClr val="tx1"/>
                </a:solidFill>
                <a:latin typeface="+mn-lt"/>
                <a:ea typeface="+mn-ea"/>
                <a:cs typeface="+mn-cs"/>
              </a:rPr>
              <a:t>since </a:t>
            </a:r>
            <a:r>
              <a:rPr lang="es-ES" sz="1200" b="0" i="0" kern="1200" smtClean="0">
                <a:solidFill>
                  <a:schemeClr val="tx1"/>
                </a:solidFill>
                <a:latin typeface="+mn-lt"/>
                <a:ea typeface="+mn-ea"/>
                <a:cs typeface="+mn-cs"/>
              </a:rPr>
              <a:t>1928. In 2015 the building was converted in a cultural center, the largest </a:t>
            </a:r>
            <a:r>
              <a:rPr lang="es-ES" sz="1200" b="0" i="0" kern="1200" smtClean="0">
                <a:solidFill>
                  <a:schemeClr val="tx1"/>
                </a:solidFill>
                <a:latin typeface="+mn-lt"/>
                <a:ea typeface="+mn-ea"/>
                <a:cs typeface="+mn-cs"/>
              </a:rPr>
              <a:t>one in </a:t>
            </a:r>
            <a:r>
              <a:rPr lang="es-ES" sz="1200" b="0" i="0" kern="1200" smtClean="0">
                <a:solidFill>
                  <a:schemeClr val="tx1"/>
                </a:solidFill>
                <a:latin typeface="+mn-lt"/>
                <a:ea typeface="+mn-ea"/>
                <a:cs typeface="+mn-cs"/>
              </a:rPr>
              <a:t>Latin America. It has </a:t>
            </a:r>
            <a:r>
              <a:rPr lang="en-US" sz="1200" b="0" i="0" kern="1200" smtClean="0">
                <a:solidFill>
                  <a:schemeClr val="tx1"/>
                </a:solidFill>
                <a:latin typeface="+mn-lt"/>
                <a:ea typeface="+mn-ea"/>
                <a:cs typeface="+mn-cs"/>
              </a:rPr>
              <a:t>a concert hall, auditoriums for theater and concerts, performing arts and other events, and art and history galleries.</a:t>
            </a:r>
            <a:endParaRPr lang="en-US" baseline="0" smtClean="0"/>
          </a:p>
          <a:p>
            <a:r>
              <a:rPr lang="en-US" sz="1200" b="0" i="0" kern="1200" smtClean="0">
                <a:solidFill>
                  <a:schemeClr val="tx1"/>
                </a:solidFill>
                <a:latin typeface="+mn-lt"/>
                <a:ea typeface="+mn-ea"/>
                <a:cs typeface="+mn-cs"/>
              </a:rPr>
              <a:t>The Science Cultural Center is a place where science and culture interact to reach the community through a wide range of exhibitions, workshops, conferences and shows. </a:t>
            </a:r>
          </a:p>
          <a:p>
            <a:r>
              <a:rPr lang="en-US" sz="1200" b="0" i="0" kern="1200" smtClean="0">
                <a:solidFill>
                  <a:schemeClr val="tx1"/>
                </a:solidFill>
                <a:latin typeface="+mn-lt"/>
                <a:ea typeface="+mn-ea"/>
                <a:cs typeface="+mn-cs"/>
              </a:rPr>
              <a:t>BA</a:t>
            </a:r>
            <a:r>
              <a:rPr lang="en-US" sz="1200" b="0" i="0" kern="1200" baseline="0" smtClean="0">
                <a:solidFill>
                  <a:schemeClr val="tx1"/>
                </a:solidFill>
                <a:latin typeface="+mn-lt"/>
                <a:ea typeface="+mn-ea"/>
                <a:cs typeface="+mn-cs"/>
              </a:rPr>
              <a:t> has a large hotel capacity, and all of these options have plenty of hotels nearby.</a:t>
            </a:r>
            <a:endParaRPr lang="en-US" sz="1200" b="0" i="0" kern="1200" smtClean="0">
              <a:solidFill>
                <a:schemeClr val="tx1"/>
              </a:solidFill>
              <a:latin typeface="+mn-lt"/>
              <a:ea typeface="+mn-ea"/>
              <a:cs typeface="+mn-cs"/>
            </a:endParaRPr>
          </a:p>
          <a:p>
            <a:endParaRPr lang="en-US"/>
          </a:p>
        </p:txBody>
      </p:sp>
      <p:sp>
        <p:nvSpPr>
          <p:cNvPr id="4" name="3 Marcador de número de diapositiva"/>
          <p:cNvSpPr>
            <a:spLocks noGrp="1"/>
          </p:cNvSpPr>
          <p:nvPr>
            <p:ph type="sldNum" sz="quarter" idx="10"/>
          </p:nvPr>
        </p:nvSpPr>
        <p:spPr/>
        <p:txBody>
          <a:bodyPr/>
          <a:lstStyle/>
          <a:p>
            <a:fld id="{6C6F914D-725D-4B6B-9981-D161EEF96E15}"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n-US" smtClean="0"/>
              <a:t>October is spring in BA, a wonderful moment where the most typical </a:t>
            </a:r>
            <a:r>
              <a:rPr lang="en-US" baseline="0" smtClean="0"/>
              <a:t>trees </a:t>
            </a:r>
            <a:r>
              <a:rPr lang="en-US" baseline="0" smtClean="0"/>
              <a:t>are filled of of </a:t>
            </a:r>
            <a:r>
              <a:rPr lang="en-US" baseline="0" smtClean="0"/>
              <a:t>flowers. Buenos Aires is a city with great attractions, cultural events and enjoyable spots, for example for eating our argentine “asado” and drinking the </a:t>
            </a:r>
            <a:r>
              <a:rPr lang="en-US" baseline="0" smtClean="0"/>
              <a:t>best </a:t>
            </a:r>
            <a:r>
              <a:rPr lang="en-US" baseline="0" smtClean="0"/>
              <a:t>argentine wines.</a:t>
            </a:r>
            <a:endParaRPr lang="en-US"/>
          </a:p>
        </p:txBody>
      </p:sp>
      <p:sp>
        <p:nvSpPr>
          <p:cNvPr id="4" name="3 Marcador de número de diapositiva"/>
          <p:cNvSpPr>
            <a:spLocks noGrp="1"/>
          </p:cNvSpPr>
          <p:nvPr>
            <p:ph type="sldNum" sz="quarter" idx="10"/>
          </p:nvPr>
        </p:nvSpPr>
        <p:spPr/>
        <p:txBody>
          <a:bodyPr/>
          <a:lstStyle/>
          <a:p>
            <a:fld id="{6C6F914D-725D-4B6B-9981-D161EEF96E15}"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mtClean="0"/>
              <a:t>The Buenos Aires international </a:t>
            </a:r>
            <a:r>
              <a:rPr lang="en-US" smtClean="0"/>
              <a:t>airport, </a:t>
            </a:r>
            <a:r>
              <a:rPr lang="en-US" sz="1200" b="0" i="0" kern="1200" smtClean="0">
                <a:solidFill>
                  <a:schemeClr val="tx1"/>
                </a:solidFill>
                <a:latin typeface="+mn-lt"/>
                <a:ea typeface="+mn-ea"/>
                <a:cs typeface="+mn-cs"/>
              </a:rPr>
              <a:t>also known as Ezeiza Airport,</a:t>
            </a:r>
            <a:r>
              <a:rPr lang="en-US" baseline="0" smtClean="0"/>
              <a:t> </a:t>
            </a:r>
            <a:r>
              <a:rPr lang="en-US" baseline="0" smtClean="0"/>
              <a:t>is the point of arrival, connected with virtually every </a:t>
            </a:r>
            <a:r>
              <a:rPr lang="en-US" baseline="0" smtClean="0"/>
              <a:t>country in </a:t>
            </a:r>
            <a:r>
              <a:rPr lang="en-US" baseline="0" smtClean="0"/>
              <a:t>the world, served by the major </a:t>
            </a:r>
            <a:r>
              <a:rPr lang="en-US" baseline="0" smtClean="0"/>
              <a:t>international airlines</a:t>
            </a:r>
            <a:r>
              <a:rPr lang="en-US" baseline="0" smtClean="0"/>
              <a:t>. Just 40 minutes to BA downtown, with </a:t>
            </a:r>
            <a:r>
              <a:rPr lang="en-US" baseline="0" smtClean="0"/>
              <a:t>several options </a:t>
            </a:r>
            <a:r>
              <a:rPr lang="en-US" baseline="0" smtClean="0"/>
              <a:t>for transportation, </a:t>
            </a:r>
            <a:r>
              <a:rPr lang="en-US" baseline="0" smtClean="0"/>
              <a:t>shuttle buses, taxi and car rentals, is </a:t>
            </a:r>
            <a:r>
              <a:rPr lang="en-US" baseline="0" smtClean="0"/>
              <a:t>now under an important renovation </a:t>
            </a:r>
            <a:r>
              <a:rPr lang="en-US" baseline="0" smtClean="0"/>
              <a:t>and expansion, doubling the number of gates. </a:t>
            </a:r>
            <a:r>
              <a:rPr lang="en-US" sz="1200" b="0" i="0" kern="1200" smtClean="0">
                <a:solidFill>
                  <a:schemeClr val="tx1"/>
                </a:solidFill>
                <a:latin typeface="+mn-lt"/>
                <a:ea typeface="+mn-ea"/>
                <a:cs typeface="+mn-cs"/>
              </a:rPr>
              <a:t>The airport will also be able to receive four times as many aircraft and will feature a new air traffic control tower.</a:t>
            </a:r>
            <a:endParaRPr lang="en-US"/>
          </a:p>
        </p:txBody>
      </p:sp>
      <p:sp>
        <p:nvSpPr>
          <p:cNvPr id="4" name="3 Marcador de número de diapositiva"/>
          <p:cNvSpPr>
            <a:spLocks noGrp="1"/>
          </p:cNvSpPr>
          <p:nvPr>
            <p:ph type="sldNum" sz="quarter" idx="10"/>
          </p:nvPr>
        </p:nvSpPr>
        <p:spPr/>
        <p:txBody>
          <a:bodyPr/>
          <a:lstStyle/>
          <a:p>
            <a:fld id="{6C6F914D-725D-4B6B-9981-D161EEF96E15}"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n-US" sz="1200" kern="1200" smtClean="0">
                <a:solidFill>
                  <a:schemeClr val="tx1"/>
                </a:solidFill>
                <a:latin typeface="+mn-lt"/>
                <a:ea typeface="+mn-ea"/>
                <a:cs typeface="+mn-cs"/>
              </a:rPr>
              <a:t>In conclusion, it is our desire that our proposal be considered appropriate and we commit ourselves to giving our best to make 20</a:t>
            </a:r>
            <a:r>
              <a:rPr lang="en-US" sz="1200" kern="1200" baseline="30000" smtClean="0">
                <a:solidFill>
                  <a:schemeClr val="tx1"/>
                </a:solidFill>
                <a:latin typeface="+mn-lt"/>
                <a:ea typeface="+mn-ea"/>
                <a:cs typeface="+mn-cs"/>
              </a:rPr>
              <a:t>th</a:t>
            </a:r>
            <a:r>
              <a:rPr lang="en-US" sz="1200" kern="1200" smtClean="0">
                <a:solidFill>
                  <a:schemeClr val="tx1"/>
                </a:solidFill>
                <a:latin typeface="+mn-lt"/>
                <a:ea typeface="+mn-ea"/>
                <a:cs typeface="+mn-cs"/>
              </a:rPr>
              <a:t> BNCT congress a success and a rewarding experience for the BNCT international community. Thank you very much!</a:t>
            </a:r>
            <a:endParaRPr lang="en-US"/>
          </a:p>
        </p:txBody>
      </p:sp>
      <p:sp>
        <p:nvSpPr>
          <p:cNvPr id="4" name="3 Marcador de número de diapositiva"/>
          <p:cNvSpPr>
            <a:spLocks noGrp="1"/>
          </p:cNvSpPr>
          <p:nvPr>
            <p:ph type="sldNum" sz="quarter" idx="10"/>
          </p:nvPr>
        </p:nvSpPr>
        <p:spPr/>
        <p:txBody>
          <a:bodyPr/>
          <a:lstStyle/>
          <a:p>
            <a:fld id="{6C6F914D-725D-4B6B-9981-D161EEF96E15}"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n-US" smtClean="0"/>
              <a:t>We consider that BNCT is one of the best examples</a:t>
            </a:r>
            <a:r>
              <a:rPr lang="en-US" baseline="0" smtClean="0"/>
              <a:t> about the significance of integration between disciplines. </a:t>
            </a:r>
          </a:p>
          <a:p>
            <a:r>
              <a:rPr lang="en-US" baseline="0" smtClean="0"/>
              <a:t>We believe that BNCT science will advance further by exploring how common problems are solved in other fields, and sharing findings as well. </a:t>
            </a:r>
          </a:p>
          <a:p>
            <a:r>
              <a:rPr lang="en-US" smtClean="0"/>
              <a:t>Our motto, that is, “thinking across boundaries”, is esencially being aware of the fundamental importance of the interdisciplinary approach to treat cancer. This attitude </a:t>
            </a:r>
            <a:r>
              <a:rPr lang="en-US" baseline="0" smtClean="0"/>
              <a:t>makes us more prone to find common grounds with different disciplines.</a:t>
            </a:r>
            <a:endParaRPr lang="en-US" smtClean="0"/>
          </a:p>
          <a:p>
            <a:endParaRPr lang="en-US" baseline="0" smtClean="0"/>
          </a:p>
        </p:txBody>
      </p:sp>
      <p:sp>
        <p:nvSpPr>
          <p:cNvPr id="4" name="3 Marcador de número de diapositiva"/>
          <p:cNvSpPr>
            <a:spLocks noGrp="1"/>
          </p:cNvSpPr>
          <p:nvPr>
            <p:ph type="sldNum" sz="quarter" idx="10"/>
          </p:nvPr>
        </p:nvSpPr>
        <p:spPr/>
        <p:txBody>
          <a:bodyPr/>
          <a:lstStyle/>
          <a:p>
            <a:fld id="{6C6F914D-725D-4B6B-9981-D161EEF96E15}"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n-US" smtClean="0"/>
              <a:t>Having said a few words about the spirit of this proposal, I will show you briefly our position</a:t>
            </a:r>
            <a:r>
              <a:rPr lang="en-US" baseline="0" smtClean="0"/>
              <a:t> and achievements throughout the years.</a:t>
            </a:r>
            <a:endParaRPr lang="en-US"/>
          </a:p>
        </p:txBody>
      </p:sp>
      <p:sp>
        <p:nvSpPr>
          <p:cNvPr id="4" name="3 Marcador de número de diapositiva"/>
          <p:cNvSpPr>
            <a:spLocks noGrp="1"/>
          </p:cNvSpPr>
          <p:nvPr>
            <p:ph type="sldNum" sz="quarter" idx="10"/>
          </p:nvPr>
        </p:nvSpPr>
        <p:spPr/>
        <p:txBody>
          <a:bodyPr/>
          <a:lstStyle/>
          <a:p>
            <a:fld id="{6C6F914D-725D-4B6B-9981-D161EEF96E15}"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n-US" sz="1200" kern="1200" smtClean="0">
                <a:solidFill>
                  <a:schemeClr val="tx1"/>
                </a:solidFill>
                <a:latin typeface="+mn-lt"/>
                <a:ea typeface="+mn-ea"/>
                <a:cs typeface="+mn-cs"/>
              </a:rPr>
              <a:t>The Argentine BNCT project, now 23 years old, is constituted by around 70 people, working in 12 scientific areas. </a:t>
            </a:r>
          </a:p>
          <a:p>
            <a:r>
              <a:rPr lang="en-US" sz="1200" kern="1200" smtClean="0">
                <a:solidFill>
                  <a:schemeClr val="tx1"/>
                </a:solidFill>
                <a:latin typeface="+mn-lt"/>
                <a:ea typeface="+mn-ea"/>
                <a:cs typeface="+mn-cs"/>
              </a:rPr>
              <a:t>Colleagues of other national and international institutions have collaborations of different kinds with CNEA BNCT groups.</a:t>
            </a:r>
          </a:p>
          <a:p>
            <a:r>
              <a:rPr lang="en-US" sz="1200" kern="1200" smtClean="0">
                <a:solidFill>
                  <a:schemeClr val="tx1"/>
                </a:solidFill>
                <a:latin typeface="+mn-lt"/>
                <a:ea typeface="+mn-ea"/>
                <a:cs typeface="+mn-cs"/>
              </a:rPr>
              <a:t>Besides melanoma, we are now developing local know-how </a:t>
            </a:r>
            <a:r>
              <a:rPr lang="en-US" sz="1200" kern="1200" baseline="0" smtClean="0">
                <a:solidFill>
                  <a:schemeClr val="tx1"/>
                </a:solidFill>
                <a:latin typeface="+mn-lt"/>
                <a:ea typeface="+mn-ea"/>
                <a:cs typeface="+mn-cs"/>
              </a:rPr>
              <a:t>for the treatment of Head and Neck cancer, as the next target to include in our clinical program.</a:t>
            </a:r>
          </a:p>
          <a:p>
            <a:r>
              <a:rPr lang="en-US" sz="1200" kern="1200" baseline="0" smtClean="0">
                <a:solidFill>
                  <a:schemeClr val="tx1"/>
                </a:solidFill>
                <a:latin typeface="+mn-lt"/>
                <a:ea typeface="+mn-ea"/>
                <a:cs typeface="+mn-cs"/>
              </a:rPr>
              <a:t>And one example of our interest in expanding further our boundaries is our involvement in radiation modalities with charged particle beams.</a:t>
            </a:r>
            <a:endParaRPr lang="en-US"/>
          </a:p>
        </p:txBody>
      </p:sp>
      <p:sp>
        <p:nvSpPr>
          <p:cNvPr id="4" name="3 Marcador de número de diapositiva"/>
          <p:cNvSpPr>
            <a:spLocks noGrp="1"/>
          </p:cNvSpPr>
          <p:nvPr>
            <p:ph type="sldNum" sz="quarter" idx="10"/>
          </p:nvPr>
        </p:nvSpPr>
        <p:spPr/>
        <p:txBody>
          <a:bodyPr/>
          <a:lstStyle/>
          <a:p>
            <a:fld id="{6C6F914D-725D-4B6B-9981-D161EEF96E15}"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n-US" smtClean="0"/>
              <a:t>Besides</a:t>
            </a:r>
            <a:r>
              <a:rPr lang="en-US" baseline="0" smtClean="0"/>
              <a:t> the development of nuclear and space technology, particle physics, nanotechnology, etc., CNEA has a strategic plan for </a:t>
            </a:r>
            <a:r>
              <a:rPr lang="en-US" sz="1200" kern="1200" smtClean="0">
                <a:solidFill>
                  <a:schemeClr val="tx1"/>
                </a:solidFill>
                <a:latin typeface="+mn-lt"/>
                <a:ea typeface="+mn-ea"/>
                <a:cs typeface="+mn-cs"/>
              </a:rPr>
              <a:t>the development of science and technology applied to human health. This is demonstrated by different achievements: particle therapy projects, radioisotopes,</a:t>
            </a:r>
            <a:r>
              <a:rPr lang="en-US" sz="1200" kern="1200" baseline="0" smtClean="0">
                <a:solidFill>
                  <a:schemeClr val="tx1"/>
                </a:solidFill>
                <a:latin typeface="+mn-lt"/>
                <a:ea typeface="+mn-ea"/>
                <a:cs typeface="+mn-cs"/>
              </a:rPr>
              <a:t> </a:t>
            </a:r>
            <a:r>
              <a:rPr lang="en-US" sz="1200" kern="1200" smtClean="0">
                <a:solidFill>
                  <a:schemeClr val="tx1"/>
                </a:solidFill>
                <a:latin typeface="+mn-lt"/>
                <a:ea typeface="+mn-ea"/>
                <a:cs typeface="+mn-cs"/>
              </a:rPr>
              <a:t>nuclear medicine and radiotherapy centers, all focused on translational research, development, professional education and training.</a:t>
            </a:r>
          </a:p>
          <a:p>
            <a:r>
              <a:rPr lang="en-US" smtClean="0"/>
              <a:t>The 12 scientific areas that nowadays constitute</a:t>
            </a:r>
            <a:r>
              <a:rPr lang="en-US" baseline="0" smtClean="0"/>
              <a:t> the core of our BNCT project </a:t>
            </a:r>
            <a:r>
              <a:rPr lang="en-US" sz="1200" kern="1200" smtClean="0">
                <a:solidFill>
                  <a:schemeClr val="tx1"/>
                </a:solidFill>
                <a:latin typeface="+mn-lt"/>
                <a:ea typeface="+mn-ea"/>
                <a:cs typeface="+mn-cs"/>
              </a:rPr>
              <a:t>are integrated by professionals from diverse fields. </a:t>
            </a:r>
          </a:p>
          <a:p>
            <a:r>
              <a:rPr lang="en-US" sz="1200" kern="1200" smtClean="0">
                <a:solidFill>
                  <a:schemeClr val="tx1"/>
                </a:solidFill>
                <a:latin typeface="+mn-lt"/>
                <a:ea typeface="+mn-ea"/>
                <a:cs typeface="+mn-cs"/>
              </a:rPr>
              <a:t>We achieved the goal of working as a comprehensive translational research</a:t>
            </a:r>
            <a:r>
              <a:rPr lang="en-US" sz="1200" kern="1200" baseline="0" smtClean="0">
                <a:solidFill>
                  <a:schemeClr val="tx1"/>
                </a:solidFill>
                <a:latin typeface="+mn-lt"/>
                <a:ea typeface="+mn-ea"/>
                <a:cs typeface="+mn-cs"/>
              </a:rPr>
              <a:t> project.</a:t>
            </a:r>
            <a:endParaRPr lang="en-US" sz="1200" kern="1200" smtClean="0">
              <a:solidFill>
                <a:schemeClr val="tx1"/>
              </a:solidFill>
              <a:latin typeface="+mn-lt"/>
              <a:ea typeface="+mn-ea"/>
              <a:cs typeface="+mn-cs"/>
            </a:endParaRPr>
          </a:p>
          <a:p>
            <a:r>
              <a:rPr lang="en-US" sz="1200" kern="1200" smtClean="0">
                <a:solidFill>
                  <a:schemeClr val="tx1"/>
                </a:solidFill>
                <a:latin typeface="+mn-lt"/>
                <a:ea typeface="+mn-ea"/>
                <a:cs typeface="+mn-cs"/>
              </a:rPr>
              <a:t>I also like to mention that we hosted, in 2010, the 14</a:t>
            </a:r>
            <a:r>
              <a:rPr lang="en-US" sz="1200" kern="1200" baseline="30000" smtClean="0">
                <a:solidFill>
                  <a:schemeClr val="tx1"/>
                </a:solidFill>
                <a:latin typeface="+mn-lt"/>
                <a:ea typeface="+mn-ea"/>
                <a:cs typeface="+mn-cs"/>
              </a:rPr>
              <a:t>th</a:t>
            </a:r>
            <a:r>
              <a:rPr lang="en-US" sz="1200" kern="1200" smtClean="0">
                <a:solidFill>
                  <a:schemeClr val="tx1"/>
                </a:solidFill>
                <a:latin typeface="+mn-lt"/>
                <a:ea typeface="+mn-ea"/>
                <a:cs typeface="+mn-cs"/>
              </a:rPr>
              <a:t> International Congress on Neutron Capture Therapy,</a:t>
            </a:r>
            <a:r>
              <a:rPr lang="en-US" sz="1200" kern="1200" baseline="0" smtClean="0">
                <a:solidFill>
                  <a:schemeClr val="tx1"/>
                </a:solidFill>
                <a:latin typeface="+mn-lt"/>
                <a:ea typeface="+mn-ea"/>
                <a:cs typeface="+mn-cs"/>
              </a:rPr>
              <a:t> in Buenos Aires city.</a:t>
            </a:r>
            <a:endParaRPr lang="en-US" sz="1200" kern="1200" smtClean="0">
              <a:solidFill>
                <a:schemeClr val="tx1"/>
              </a:solidFill>
              <a:latin typeface="+mn-lt"/>
              <a:ea typeface="+mn-ea"/>
              <a:cs typeface="+mn-cs"/>
            </a:endParaRPr>
          </a:p>
          <a:p>
            <a:endParaRPr lang="en-US"/>
          </a:p>
        </p:txBody>
      </p:sp>
      <p:sp>
        <p:nvSpPr>
          <p:cNvPr id="4" name="3 Marcador de número de diapositiva"/>
          <p:cNvSpPr>
            <a:spLocks noGrp="1"/>
          </p:cNvSpPr>
          <p:nvPr>
            <p:ph type="sldNum" sz="quarter" idx="10"/>
          </p:nvPr>
        </p:nvSpPr>
        <p:spPr/>
        <p:txBody>
          <a:bodyPr/>
          <a:lstStyle/>
          <a:p>
            <a:fld id="{6C6F914D-725D-4B6B-9981-D161EEF96E15}"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n-US" smtClean="0"/>
              <a:t>As before, but now reinforced by the spirit of the interdisciplinary work we achieved in our group, we will be able to successfully host the ICNCT20, from the scientific to the organizational aspects. </a:t>
            </a:r>
          </a:p>
          <a:p>
            <a:r>
              <a:rPr lang="en-US" smtClean="0"/>
              <a:t>I would like to mention that the National Atomic Energy Commission communicated its commitment to support the meeting. That gives us a tremendous advantage, since we are a government institution, and for that reason we can exploit and manage national resources, from places to host the meeting to a dedicated budget from CNEA.</a:t>
            </a:r>
            <a:endParaRPr lang="en-US"/>
          </a:p>
        </p:txBody>
      </p:sp>
      <p:sp>
        <p:nvSpPr>
          <p:cNvPr id="4" name="3 Marcador de número de diapositiva"/>
          <p:cNvSpPr>
            <a:spLocks noGrp="1"/>
          </p:cNvSpPr>
          <p:nvPr>
            <p:ph type="sldNum" sz="quarter" idx="10"/>
          </p:nvPr>
        </p:nvSpPr>
        <p:spPr/>
        <p:txBody>
          <a:bodyPr/>
          <a:lstStyle/>
          <a:p>
            <a:fld id="{6C6F914D-725D-4B6B-9981-D161EEF96E15}"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n-US" smtClean="0"/>
              <a:t>Many of you know many of us, but just to mention which would be the core local organizing group, representatives of each area of the argentine BNCT advisory committee will participate in the organization, along with me in the general coordination.</a:t>
            </a:r>
            <a:endParaRPr lang="en-US"/>
          </a:p>
        </p:txBody>
      </p:sp>
      <p:sp>
        <p:nvSpPr>
          <p:cNvPr id="4" name="3 Marcador de número de diapositiva"/>
          <p:cNvSpPr>
            <a:spLocks noGrp="1"/>
          </p:cNvSpPr>
          <p:nvPr>
            <p:ph type="sldNum" sz="quarter" idx="10"/>
          </p:nvPr>
        </p:nvSpPr>
        <p:spPr/>
        <p:txBody>
          <a:bodyPr/>
          <a:lstStyle/>
          <a:p>
            <a:fld id="{6C6F914D-725D-4B6B-9981-D161EEF96E15}"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n-US" smtClean="0"/>
              <a:t>As I mentioned before, we work in close collaboration with different universities,</a:t>
            </a:r>
            <a:r>
              <a:rPr lang="en-US" baseline="0" smtClean="0"/>
              <a:t> government agencies, associations and companies. In this way we anticipate sponsorships, support and contributions of different kind from this scientific and technological cluster, including additional institutions with whom we are now in contact.</a:t>
            </a:r>
            <a:endParaRPr lang="en-US"/>
          </a:p>
        </p:txBody>
      </p:sp>
      <p:sp>
        <p:nvSpPr>
          <p:cNvPr id="4" name="3 Marcador de número de diapositiva"/>
          <p:cNvSpPr>
            <a:spLocks noGrp="1"/>
          </p:cNvSpPr>
          <p:nvPr>
            <p:ph type="sldNum" sz="quarter" idx="10"/>
          </p:nvPr>
        </p:nvSpPr>
        <p:spPr/>
        <p:txBody>
          <a:bodyPr/>
          <a:lstStyle/>
          <a:p>
            <a:fld id="{6C6F914D-725D-4B6B-9981-D161EEF96E15}"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n-US" smtClean="0"/>
              <a:t>Based on the meeting we organized</a:t>
            </a:r>
            <a:r>
              <a:rPr lang="en-US" baseline="0" smtClean="0"/>
              <a:t> in 2010, and making the neccessary adjustments for the exchange rate, here are some numbers that we expect will predict our organizational costs (very preliminary).</a:t>
            </a:r>
          </a:p>
          <a:p>
            <a:r>
              <a:rPr lang="en-US" baseline="0" smtClean="0"/>
              <a:t>Assuming a minimum assistance of about 140 registered participants, and considering that we will have some sponsors to cover part of the costs, it is possible to organize the meeting charging a registration of about 500 USD. It is, however, most likely that we will be able to get a positive balance, making a successful meeting and to transfer the extra money to the next BNCT meeting.</a:t>
            </a:r>
            <a:endParaRPr lang="en-US"/>
          </a:p>
        </p:txBody>
      </p:sp>
      <p:sp>
        <p:nvSpPr>
          <p:cNvPr id="4" name="3 Marcador de número de diapositiva"/>
          <p:cNvSpPr>
            <a:spLocks noGrp="1"/>
          </p:cNvSpPr>
          <p:nvPr>
            <p:ph type="sldNum" sz="quarter" idx="10"/>
          </p:nvPr>
        </p:nvSpPr>
        <p:spPr/>
        <p:txBody>
          <a:bodyPr/>
          <a:lstStyle/>
          <a:p>
            <a:fld id="{6C6F914D-725D-4B6B-9981-D161EEF96E15}"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1597819"/>
            <a:ext cx="7772400" cy="1102519"/>
          </a:xfrm>
        </p:spPr>
        <p:txBody>
          <a:bodyPr/>
          <a:lstStyle/>
          <a:p>
            <a:r>
              <a:rPr lang="es-ES" smtClean="0"/>
              <a:t>Haga clic para modificar el estilo de título del patrón</a:t>
            </a:r>
            <a:endParaRPr lang="es-AR"/>
          </a:p>
        </p:txBody>
      </p:sp>
      <p:sp>
        <p:nvSpPr>
          <p:cNvPr id="3" name="2 Subtítulo"/>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AR"/>
          </a:p>
        </p:txBody>
      </p:sp>
      <p:sp>
        <p:nvSpPr>
          <p:cNvPr id="4" name="3 Marcador de fecha"/>
          <p:cNvSpPr>
            <a:spLocks noGrp="1"/>
          </p:cNvSpPr>
          <p:nvPr>
            <p:ph type="dt" sz="half" idx="10"/>
          </p:nvPr>
        </p:nvSpPr>
        <p:spPr/>
        <p:txBody>
          <a:bodyPr/>
          <a:lstStyle/>
          <a:p>
            <a:fld id="{76C3697D-D59B-489D-BDFB-30E79AF1D57E}" type="datetimeFigureOut">
              <a:rPr lang="es-AR" smtClean="0"/>
              <a:pPr/>
              <a:t>27/10/2018</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C50A4E3-C6FD-4560-A113-BE88279A8DD1}" type="slidenum">
              <a:rPr lang="es-AR" smtClean="0"/>
              <a:pPr/>
              <a:t>‹Nº›</a:t>
            </a:fld>
            <a:endParaRPr lang="es-AR"/>
          </a:p>
        </p:txBody>
      </p:sp>
    </p:spTree>
    <p:extLst>
      <p:ext uri="{BB962C8B-B14F-4D97-AF65-F5344CB8AC3E}">
        <p14:creationId xmlns:p14="http://schemas.microsoft.com/office/powerpoint/2010/main" xmlns="" val="2084457326"/>
      </p:ext>
    </p:extLst>
  </p:cSld>
  <p:clrMapOvr>
    <a:masterClrMapping/>
  </p:clrMapOvr>
  <p:transition spd="slow">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76C3697D-D59B-489D-BDFB-30E79AF1D57E}" type="datetimeFigureOut">
              <a:rPr lang="es-AR" smtClean="0"/>
              <a:pPr/>
              <a:t>27/10/2018</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C50A4E3-C6FD-4560-A113-BE88279A8DD1}" type="slidenum">
              <a:rPr lang="es-AR" smtClean="0"/>
              <a:pPr/>
              <a:t>‹Nº›</a:t>
            </a:fld>
            <a:endParaRPr lang="es-AR"/>
          </a:p>
        </p:txBody>
      </p:sp>
    </p:spTree>
    <p:extLst>
      <p:ext uri="{BB962C8B-B14F-4D97-AF65-F5344CB8AC3E}">
        <p14:creationId xmlns:p14="http://schemas.microsoft.com/office/powerpoint/2010/main" xmlns="" val="550306462"/>
      </p:ext>
    </p:extLst>
  </p:cSld>
  <p:clrMapOvr>
    <a:masterClrMapping/>
  </p:clrMapOvr>
  <p:transition spd="slow">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05979"/>
            <a:ext cx="2057400" cy="4388644"/>
          </a:xfrm>
        </p:spPr>
        <p:txBody>
          <a:bodyPr vert="eaVert"/>
          <a:lstStyle/>
          <a:p>
            <a:r>
              <a:rPr lang="es-ES" smtClean="0"/>
              <a:t>Haga clic para modificar el estilo de título del patrón</a:t>
            </a:r>
            <a:endParaRPr lang="es-AR"/>
          </a:p>
        </p:txBody>
      </p:sp>
      <p:sp>
        <p:nvSpPr>
          <p:cNvPr id="3" name="2 Marcador de texto vertical"/>
          <p:cNvSpPr>
            <a:spLocks noGrp="1"/>
          </p:cNvSpPr>
          <p:nvPr>
            <p:ph type="body" orient="vert" idx="1"/>
          </p:nvPr>
        </p:nvSpPr>
        <p:spPr>
          <a:xfrm>
            <a:off x="457200" y="205979"/>
            <a:ext cx="6019800" cy="4388644"/>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76C3697D-D59B-489D-BDFB-30E79AF1D57E}" type="datetimeFigureOut">
              <a:rPr lang="es-AR" smtClean="0"/>
              <a:pPr/>
              <a:t>27/10/2018</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C50A4E3-C6FD-4560-A113-BE88279A8DD1}" type="slidenum">
              <a:rPr lang="es-AR" smtClean="0"/>
              <a:pPr/>
              <a:t>‹Nº›</a:t>
            </a:fld>
            <a:endParaRPr lang="es-AR"/>
          </a:p>
        </p:txBody>
      </p:sp>
    </p:spTree>
    <p:extLst>
      <p:ext uri="{BB962C8B-B14F-4D97-AF65-F5344CB8AC3E}">
        <p14:creationId xmlns:p14="http://schemas.microsoft.com/office/powerpoint/2010/main" xmlns="" val="1820971639"/>
      </p:ext>
    </p:extLst>
  </p:cSld>
  <p:clrMapOvr>
    <a:masterClrMapping/>
  </p:clrMapOvr>
  <p:transition spd="slow">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p>
            <a:fld id="{76C3697D-D59B-489D-BDFB-30E79AF1D57E}" type="datetimeFigureOut">
              <a:rPr lang="es-AR" smtClean="0"/>
              <a:pPr/>
              <a:t>27/10/2018</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C50A4E3-C6FD-4560-A113-BE88279A8DD1}" type="slidenum">
              <a:rPr lang="es-AR" smtClean="0"/>
              <a:pPr/>
              <a:t>‹Nº›</a:t>
            </a:fld>
            <a:endParaRPr lang="es-AR"/>
          </a:p>
        </p:txBody>
      </p:sp>
    </p:spTree>
    <p:extLst>
      <p:ext uri="{BB962C8B-B14F-4D97-AF65-F5344CB8AC3E}">
        <p14:creationId xmlns:p14="http://schemas.microsoft.com/office/powerpoint/2010/main" xmlns="" val="2813353176"/>
      </p:ext>
    </p:extLst>
  </p:cSld>
  <p:clrMapOvr>
    <a:masterClrMapping/>
  </p:clrMapOvr>
  <p:transition spd="slow">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3305176"/>
            <a:ext cx="7772400" cy="1021556"/>
          </a:xfrm>
        </p:spPr>
        <p:txBody>
          <a:bodyPr anchor="t"/>
          <a:lstStyle>
            <a:lvl1pPr algn="l">
              <a:defRPr sz="4000" b="1" cap="all"/>
            </a:lvl1p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76C3697D-D59B-489D-BDFB-30E79AF1D57E}" type="datetimeFigureOut">
              <a:rPr lang="es-AR" smtClean="0"/>
              <a:pPr/>
              <a:t>27/10/2018</a:t>
            </a:fld>
            <a:endParaRPr lang="es-AR"/>
          </a:p>
        </p:txBody>
      </p:sp>
      <p:sp>
        <p:nvSpPr>
          <p:cNvPr id="5" name="4 Marcador de pie de página"/>
          <p:cNvSpPr>
            <a:spLocks noGrp="1"/>
          </p:cNvSpPr>
          <p:nvPr>
            <p:ph type="ftr" sz="quarter" idx="11"/>
          </p:nvPr>
        </p:nvSpPr>
        <p:spPr/>
        <p:txBody>
          <a:bodyPr/>
          <a:lstStyle/>
          <a:p>
            <a:endParaRPr lang="es-AR"/>
          </a:p>
        </p:txBody>
      </p:sp>
      <p:sp>
        <p:nvSpPr>
          <p:cNvPr id="6" name="5 Marcador de número de diapositiva"/>
          <p:cNvSpPr>
            <a:spLocks noGrp="1"/>
          </p:cNvSpPr>
          <p:nvPr>
            <p:ph type="sldNum" sz="quarter" idx="12"/>
          </p:nvPr>
        </p:nvSpPr>
        <p:spPr/>
        <p:txBody>
          <a:bodyPr/>
          <a:lstStyle/>
          <a:p>
            <a:fld id="{8C50A4E3-C6FD-4560-A113-BE88279A8DD1}" type="slidenum">
              <a:rPr lang="es-AR" smtClean="0"/>
              <a:pPr/>
              <a:t>‹Nº›</a:t>
            </a:fld>
            <a:endParaRPr lang="es-AR"/>
          </a:p>
        </p:txBody>
      </p:sp>
    </p:spTree>
    <p:extLst>
      <p:ext uri="{BB962C8B-B14F-4D97-AF65-F5344CB8AC3E}">
        <p14:creationId xmlns:p14="http://schemas.microsoft.com/office/powerpoint/2010/main" xmlns="" val="832343575"/>
      </p:ext>
    </p:extLst>
  </p:cSld>
  <p:clrMapOvr>
    <a:masterClrMapping/>
  </p:clrMapOvr>
  <p:transition spd="slow">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contenido"/>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contenido"/>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4 Marcador de fecha"/>
          <p:cNvSpPr>
            <a:spLocks noGrp="1"/>
          </p:cNvSpPr>
          <p:nvPr>
            <p:ph type="dt" sz="half" idx="10"/>
          </p:nvPr>
        </p:nvSpPr>
        <p:spPr/>
        <p:txBody>
          <a:bodyPr/>
          <a:lstStyle/>
          <a:p>
            <a:fld id="{76C3697D-D59B-489D-BDFB-30E79AF1D57E}" type="datetimeFigureOut">
              <a:rPr lang="es-AR" smtClean="0"/>
              <a:pPr/>
              <a:t>27/10/2018</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8C50A4E3-C6FD-4560-A113-BE88279A8DD1}" type="slidenum">
              <a:rPr lang="es-AR" smtClean="0"/>
              <a:pPr/>
              <a:t>‹Nº›</a:t>
            </a:fld>
            <a:endParaRPr lang="es-AR"/>
          </a:p>
        </p:txBody>
      </p:sp>
    </p:spTree>
    <p:extLst>
      <p:ext uri="{BB962C8B-B14F-4D97-AF65-F5344CB8AC3E}">
        <p14:creationId xmlns:p14="http://schemas.microsoft.com/office/powerpoint/2010/main" xmlns="" val="2194979914"/>
      </p:ext>
    </p:extLst>
  </p:cSld>
  <p:clrMapOvr>
    <a:masterClrMapping/>
  </p:clrMapOvr>
  <p:transition spd="slow">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4 Marcador de texto"/>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7" name="6 Marcador de fecha"/>
          <p:cNvSpPr>
            <a:spLocks noGrp="1"/>
          </p:cNvSpPr>
          <p:nvPr>
            <p:ph type="dt" sz="half" idx="10"/>
          </p:nvPr>
        </p:nvSpPr>
        <p:spPr/>
        <p:txBody>
          <a:bodyPr/>
          <a:lstStyle/>
          <a:p>
            <a:fld id="{76C3697D-D59B-489D-BDFB-30E79AF1D57E}" type="datetimeFigureOut">
              <a:rPr lang="es-AR" smtClean="0"/>
              <a:pPr/>
              <a:t>27/10/2018</a:t>
            </a:fld>
            <a:endParaRPr lang="es-AR"/>
          </a:p>
        </p:txBody>
      </p:sp>
      <p:sp>
        <p:nvSpPr>
          <p:cNvPr id="8" name="7 Marcador de pie de página"/>
          <p:cNvSpPr>
            <a:spLocks noGrp="1"/>
          </p:cNvSpPr>
          <p:nvPr>
            <p:ph type="ftr" sz="quarter" idx="11"/>
          </p:nvPr>
        </p:nvSpPr>
        <p:spPr/>
        <p:txBody>
          <a:bodyPr/>
          <a:lstStyle/>
          <a:p>
            <a:endParaRPr lang="es-AR"/>
          </a:p>
        </p:txBody>
      </p:sp>
      <p:sp>
        <p:nvSpPr>
          <p:cNvPr id="9" name="8 Marcador de número de diapositiva"/>
          <p:cNvSpPr>
            <a:spLocks noGrp="1"/>
          </p:cNvSpPr>
          <p:nvPr>
            <p:ph type="sldNum" sz="quarter" idx="12"/>
          </p:nvPr>
        </p:nvSpPr>
        <p:spPr/>
        <p:txBody>
          <a:bodyPr/>
          <a:lstStyle/>
          <a:p>
            <a:fld id="{8C50A4E3-C6FD-4560-A113-BE88279A8DD1}" type="slidenum">
              <a:rPr lang="es-AR" smtClean="0"/>
              <a:pPr/>
              <a:t>‹Nº›</a:t>
            </a:fld>
            <a:endParaRPr lang="es-AR"/>
          </a:p>
        </p:txBody>
      </p:sp>
    </p:spTree>
    <p:extLst>
      <p:ext uri="{BB962C8B-B14F-4D97-AF65-F5344CB8AC3E}">
        <p14:creationId xmlns:p14="http://schemas.microsoft.com/office/powerpoint/2010/main" xmlns="" val="1180212994"/>
      </p:ext>
    </p:extLst>
  </p:cSld>
  <p:clrMapOvr>
    <a:masterClrMapping/>
  </p:clrMapOvr>
  <p:transition spd="slow">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fecha"/>
          <p:cNvSpPr>
            <a:spLocks noGrp="1"/>
          </p:cNvSpPr>
          <p:nvPr>
            <p:ph type="dt" sz="half" idx="10"/>
          </p:nvPr>
        </p:nvSpPr>
        <p:spPr/>
        <p:txBody>
          <a:bodyPr/>
          <a:lstStyle/>
          <a:p>
            <a:fld id="{76C3697D-D59B-489D-BDFB-30E79AF1D57E}" type="datetimeFigureOut">
              <a:rPr lang="es-AR" smtClean="0"/>
              <a:pPr/>
              <a:t>27/10/2018</a:t>
            </a:fld>
            <a:endParaRPr lang="es-AR"/>
          </a:p>
        </p:txBody>
      </p:sp>
      <p:sp>
        <p:nvSpPr>
          <p:cNvPr id="4" name="3 Marcador de pie de página"/>
          <p:cNvSpPr>
            <a:spLocks noGrp="1"/>
          </p:cNvSpPr>
          <p:nvPr>
            <p:ph type="ftr" sz="quarter" idx="11"/>
          </p:nvPr>
        </p:nvSpPr>
        <p:spPr/>
        <p:txBody>
          <a:bodyPr/>
          <a:lstStyle/>
          <a:p>
            <a:endParaRPr lang="es-AR"/>
          </a:p>
        </p:txBody>
      </p:sp>
      <p:sp>
        <p:nvSpPr>
          <p:cNvPr id="5" name="4 Marcador de número de diapositiva"/>
          <p:cNvSpPr>
            <a:spLocks noGrp="1"/>
          </p:cNvSpPr>
          <p:nvPr>
            <p:ph type="sldNum" sz="quarter" idx="12"/>
          </p:nvPr>
        </p:nvSpPr>
        <p:spPr/>
        <p:txBody>
          <a:bodyPr/>
          <a:lstStyle/>
          <a:p>
            <a:fld id="{8C50A4E3-C6FD-4560-A113-BE88279A8DD1}" type="slidenum">
              <a:rPr lang="es-AR" smtClean="0"/>
              <a:pPr/>
              <a:t>‹Nº›</a:t>
            </a:fld>
            <a:endParaRPr lang="es-AR"/>
          </a:p>
        </p:txBody>
      </p:sp>
    </p:spTree>
    <p:extLst>
      <p:ext uri="{BB962C8B-B14F-4D97-AF65-F5344CB8AC3E}">
        <p14:creationId xmlns:p14="http://schemas.microsoft.com/office/powerpoint/2010/main" xmlns="" val="3660852061"/>
      </p:ext>
    </p:extLst>
  </p:cSld>
  <p:clrMapOvr>
    <a:masterClrMapping/>
  </p:clrMapOvr>
  <p:transition spd="slow">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76C3697D-D59B-489D-BDFB-30E79AF1D57E}" type="datetimeFigureOut">
              <a:rPr lang="es-AR" smtClean="0"/>
              <a:pPr/>
              <a:t>27/10/2018</a:t>
            </a:fld>
            <a:endParaRPr lang="es-AR"/>
          </a:p>
        </p:txBody>
      </p:sp>
      <p:sp>
        <p:nvSpPr>
          <p:cNvPr id="3" name="2 Marcador de pie de página"/>
          <p:cNvSpPr>
            <a:spLocks noGrp="1"/>
          </p:cNvSpPr>
          <p:nvPr>
            <p:ph type="ftr" sz="quarter" idx="11"/>
          </p:nvPr>
        </p:nvSpPr>
        <p:spPr/>
        <p:txBody>
          <a:bodyPr/>
          <a:lstStyle/>
          <a:p>
            <a:endParaRPr lang="es-AR"/>
          </a:p>
        </p:txBody>
      </p:sp>
      <p:sp>
        <p:nvSpPr>
          <p:cNvPr id="4" name="3 Marcador de número de diapositiva"/>
          <p:cNvSpPr>
            <a:spLocks noGrp="1"/>
          </p:cNvSpPr>
          <p:nvPr>
            <p:ph type="sldNum" sz="quarter" idx="12"/>
          </p:nvPr>
        </p:nvSpPr>
        <p:spPr/>
        <p:txBody>
          <a:bodyPr/>
          <a:lstStyle/>
          <a:p>
            <a:fld id="{8C50A4E3-C6FD-4560-A113-BE88279A8DD1}" type="slidenum">
              <a:rPr lang="es-AR" smtClean="0"/>
              <a:pPr/>
              <a:t>‹Nº›</a:t>
            </a:fld>
            <a:endParaRPr lang="es-AR"/>
          </a:p>
        </p:txBody>
      </p:sp>
    </p:spTree>
    <p:extLst>
      <p:ext uri="{BB962C8B-B14F-4D97-AF65-F5344CB8AC3E}">
        <p14:creationId xmlns:p14="http://schemas.microsoft.com/office/powerpoint/2010/main" xmlns="" val="148155167"/>
      </p:ext>
    </p:extLst>
  </p:cSld>
  <p:clrMapOvr>
    <a:masterClrMapping/>
  </p:clrMapOvr>
  <p:transition spd="slow">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1" y="204787"/>
            <a:ext cx="3008313" cy="871538"/>
          </a:xfrm>
        </p:spPr>
        <p:txBody>
          <a:bodyPr anchor="b"/>
          <a:lstStyle>
            <a:lvl1pPr algn="l">
              <a:defRPr sz="2000" b="1"/>
            </a:lvl1pPr>
          </a:lstStyle>
          <a:p>
            <a:r>
              <a:rPr lang="es-ES" smtClean="0"/>
              <a:t>Haga clic para modificar el estilo de título del patrón</a:t>
            </a:r>
            <a:endParaRPr lang="es-AR"/>
          </a:p>
        </p:txBody>
      </p:sp>
      <p:sp>
        <p:nvSpPr>
          <p:cNvPr id="3" name="2 Marcador de contenido"/>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texto"/>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6C3697D-D59B-489D-BDFB-30E79AF1D57E}" type="datetimeFigureOut">
              <a:rPr lang="es-AR" smtClean="0"/>
              <a:pPr/>
              <a:t>27/10/2018</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8C50A4E3-C6FD-4560-A113-BE88279A8DD1}" type="slidenum">
              <a:rPr lang="es-AR" smtClean="0"/>
              <a:pPr/>
              <a:t>‹Nº›</a:t>
            </a:fld>
            <a:endParaRPr lang="es-AR"/>
          </a:p>
        </p:txBody>
      </p:sp>
    </p:spTree>
    <p:extLst>
      <p:ext uri="{BB962C8B-B14F-4D97-AF65-F5344CB8AC3E}">
        <p14:creationId xmlns:p14="http://schemas.microsoft.com/office/powerpoint/2010/main" xmlns="" val="3108773668"/>
      </p:ext>
    </p:extLst>
  </p:cSld>
  <p:clrMapOvr>
    <a:masterClrMapping/>
  </p:clrMapOvr>
  <p:transition spd="slow">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3600450"/>
            <a:ext cx="5486400" cy="425054"/>
          </a:xfrm>
        </p:spPr>
        <p:txBody>
          <a:bodyPr anchor="b"/>
          <a:lstStyle>
            <a:lvl1pPr algn="l">
              <a:defRPr sz="2000" b="1"/>
            </a:lvl1pPr>
          </a:lstStyle>
          <a:p>
            <a:r>
              <a:rPr lang="es-ES" smtClean="0"/>
              <a:t>Haga clic para modificar el estilo de título del patrón</a:t>
            </a:r>
            <a:endParaRPr lang="es-AR"/>
          </a:p>
        </p:txBody>
      </p:sp>
      <p:sp>
        <p:nvSpPr>
          <p:cNvPr id="3" name="2 Marcador de posición de imagen"/>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3 Marcador de texto"/>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6C3697D-D59B-489D-BDFB-30E79AF1D57E}" type="datetimeFigureOut">
              <a:rPr lang="es-AR" smtClean="0"/>
              <a:pPr/>
              <a:t>27/10/2018</a:t>
            </a:fld>
            <a:endParaRPr lang="es-AR"/>
          </a:p>
        </p:txBody>
      </p:sp>
      <p:sp>
        <p:nvSpPr>
          <p:cNvPr id="6" name="5 Marcador de pie de página"/>
          <p:cNvSpPr>
            <a:spLocks noGrp="1"/>
          </p:cNvSpPr>
          <p:nvPr>
            <p:ph type="ftr" sz="quarter" idx="11"/>
          </p:nvPr>
        </p:nvSpPr>
        <p:spPr/>
        <p:txBody>
          <a:bodyPr/>
          <a:lstStyle/>
          <a:p>
            <a:endParaRPr lang="es-AR"/>
          </a:p>
        </p:txBody>
      </p:sp>
      <p:sp>
        <p:nvSpPr>
          <p:cNvPr id="7" name="6 Marcador de número de diapositiva"/>
          <p:cNvSpPr>
            <a:spLocks noGrp="1"/>
          </p:cNvSpPr>
          <p:nvPr>
            <p:ph type="sldNum" sz="quarter" idx="12"/>
          </p:nvPr>
        </p:nvSpPr>
        <p:spPr/>
        <p:txBody>
          <a:bodyPr/>
          <a:lstStyle/>
          <a:p>
            <a:fld id="{8C50A4E3-C6FD-4560-A113-BE88279A8DD1}" type="slidenum">
              <a:rPr lang="es-AR" smtClean="0"/>
              <a:pPr/>
              <a:t>‹Nº›</a:t>
            </a:fld>
            <a:endParaRPr lang="es-AR"/>
          </a:p>
        </p:txBody>
      </p:sp>
    </p:spTree>
    <p:extLst>
      <p:ext uri="{BB962C8B-B14F-4D97-AF65-F5344CB8AC3E}">
        <p14:creationId xmlns:p14="http://schemas.microsoft.com/office/powerpoint/2010/main" xmlns="" val="3292917932"/>
      </p:ext>
    </p:extLst>
  </p:cSld>
  <p:clrMapOvr>
    <a:masterClrMapping/>
  </p:clrMapOvr>
  <p:transition spd="slow">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4000">
              <a:srgbClr val="0070C0"/>
            </a:gs>
            <a:gs pos="0">
              <a:srgbClr val="3A2F46"/>
            </a:gs>
            <a:gs pos="100000">
              <a:srgbClr val="89E0FF"/>
            </a:gs>
          </a:gsLst>
          <a:lin ang="2700000" scaled="1"/>
          <a:tileRect/>
        </a:grad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6C3697D-D59B-489D-BDFB-30E79AF1D57E}" type="datetimeFigureOut">
              <a:rPr lang="es-AR" smtClean="0"/>
              <a:pPr/>
              <a:t>27/10/2018</a:t>
            </a:fld>
            <a:endParaRPr lang="es-AR"/>
          </a:p>
        </p:txBody>
      </p:sp>
      <p:sp>
        <p:nvSpPr>
          <p:cNvPr id="5" name="4 Marcador de pie de página"/>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AR"/>
          </a:p>
        </p:txBody>
      </p:sp>
      <p:sp>
        <p:nvSpPr>
          <p:cNvPr id="6" name="5 Marcador de número de diapositiva"/>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8C50A4E3-C6FD-4560-A113-BE88279A8DD1}" type="slidenum">
              <a:rPr lang="es-AR" smtClean="0"/>
              <a:pPr/>
              <a:t>‹Nº›</a:t>
            </a:fld>
            <a:endParaRPr lang="es-AR"/>
          </a:p>
        </p:txBody>
      </p:sp>
    </p:spTree>
    <p:extLst>
      <p:ext uri="{BB962C8B-B14F-4D97-AF65-F5344CB8AC3E}">
        <p14:creationId xmlns:p14="http://schemas.microsoft.com/office/powerpoint/2010/main" xmlns="" val="18823775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fade thruBlk="1"/>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4.tif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3.jpeg"/><Relationship Id="rId4" Type="http://schemas.openxmlformats.org/officeDocument/2006/relationships/image" Target="../media/image16.jpeg"/><Relationship Id="rId9"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10" Type="http://schemas.openxmlformats.org/officeDocument/2006/relationships/image" Target="../media/image3.jpeg"/><Relationship Id="rId4" Type="http://schemas.openxmlformats.org/officeDocument/2006/relationships/image" Target="../media/image26.jpeg"/><Relationship Id="rId9"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4.png"/><Relationship Id="rId4" Type="http://schemas.openxmlformats.org/officeDocument/2006/relationships/image" Target="../media/image32.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13" Type="http://schemas.openxmlformats.org/officeDocument/2006/relationships/image" Target="../media/image10.jpeg"/><Relationship Id="rId18" Type="http://schemas.openxmlformats.org/officeDocument/2006/relationships/image" Target="../media/image3.jpeg"/><Relationship Id="rId3" Type="http://schemas.openxmlformats.org/officeDocument/2006/relationships/image" Target="../media/image5.gif"/><Relationship Id="rId7" Type="http://schemas.openxmlformats.org/officeDocument/2006/relationships/diagramColors" Target="../diagrams/colors1.xml"/><Relationship Id="rId12" Type="http://schemas.openxmlformats.org/officeDocument/2006/relationships/image" Target="../media/image9.png"/><Relationship Id="rId17" Type="http://schemas.openxmlformats.org/officeDocument/2006/relationships/image" Target="../media/image13.png"/><Relationship Id="rId2" Type="http://schemas.openxmlformats.org/officeDocument/2006/relationships/notesSlide" Target="../notesSlides/notesSlide5.xml"/><Relationship Id="rId16"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image" Target="../media/image8.png"/><Relationship Id="rId5" Type="http://schemas.openxmlformats.org/officeDocument/2006/relationships/diagramLayout" Target="../diagrams/layout1.xml"/><Relationship Id="rId15" Type="http://schemas.openxmlformats.org/officeDocument/2006/relationships/image" Target="../media/image12.jpeg"/><Relationship Id="rId10" Type="http://schemas.openxmlformats.org/officeDocument/2006/relationships/image" Target="../media/image7.png"/><Relationship Id="rId4" Type="http://schemas.openxmlformats.org/officeDocument/2006/relationships/diagramData" Target="../diagrams/data1.xml"/><Relationship Id="rId9" Type="http://schemas.openxmlformats.org/officeDocument/2006/relationships/image" Target="../media/image6.jpeg"/><Relationship Id="rId1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4.png"/><Relationship Id="rId7" Type="http://schemas.openxmlformats.org/officeDocument/2006/relationships/diagramQuickStyle" Target="../diagrams/quickStyle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3.jpeg"/><Relationship Id="rId9" Type="http://schemas.microsoft.com/office/2007/relationships/diagramDrawing" Target="../diagrams/drawing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p:cNvPicPr>
            <a:picLocks noChangeAspect="1"/>
          </p:cNvPicPr>
          <p:nvPr/>
        </p:nvPicPr>
        <p:blipFill>
          <a:blip r:embed="rId3" cstate="print">
            <a:extLst>
              <a:ext uri="{28A0092B-C50C-407E-A947-70E740481C1C}">
                <a14:useLocalDpi xmlns:a14="http://schemas.microsoft.com/office/drawing/2010/main" xmlns="" val="0"/>
              </a:ext>
            </a:extLst>
          </a:blip>
          <a:srcRect l="112" t="319" r="70" b="277"/>
          <a:stretch>
            <a:fillRect/>
          </a:stretch>
        </p:blipFill>
        <p:spPr>
          <a:xfrm>
            <a:off x="858975" y="218868"/>
            <a:ext cx="7668079" cy="4705483"/>
          </a:xfrm>
          <a:prstGeom prst="rect">
            <a:avLst/>
          </a:prstGeom>
          <a:ln>
            <a:noFill/>
          </a:ln>
          <a:effectLst>
            <a:outerShdw blurRad="292100" dist="139700" dir="2700000" algn="tl" rotWithShape="0">
              <a:srgbClr val="333333">
                <a:alpha val="65000"/>
              </a:srgbClr>
            </a:outerShdw>
          </a:effectLst>
          <a:scene3d>
            <a:camera prst="orthographicFront"/>
            <a:lightRig rig="threePt" dir="t"/>
          </a:scene3d>
          <a:sp3d prstMaterial="metal">
            <a:bevelT w="6350"/>
            <a:bevelB w="12700"/>
          </a:sp3d>
        </p:spPr>
      </p:pic>
      <p:sp>
        <p:nvSpPr>
          <p:cNvPr id="6" name="5 CuadroTexto"/>
          <p:cNvSpPr txBox="1"/>
          <p:nvPr/>
        </p:nvSpPr>
        <p:spPr>
          <a:xfrm>
            <a:off x="323528" y="780634"/>
            <a:ext cx="7027886" cy="1200329"/>
          </a:xfrm>
          <a:prstGeom prst="rect">
            <a:avLst/>
          </a:prstGeom>
          <a:noFill/>
        </p:spPr>
        <p:txBody>
          <a:bodyPr wrap="none" rtlCol="0">
            <a:spAutoFit/>
          </a:bodyPr>
          <a:lstStyle/>
          <a:p>
            <a:r>
              <a:rPr lang="es-AR" sz="2800" smtClean="0">
                <a:solidFill>
                  <a:schemeClr val="bg1"/>
                </a:solidFill>
                <a:effectLst>
                  <a:outerShdw blurRad="38100" dist="38100" dir="2700000" algn="tl">
                    <a:srgbClr val="000000">
                      <a:alpha val="43137"/>
                    </a:srgbClr>
                  </a:outerShdw>
                </a:effectLst>
                <a:latin typeface="BankGothic Md BT" pitchFamily="34" charset="0"/>
              </a:rPr>
              <a:t>ICNCT 20</a:t>
            </a:r>
          </a:p>
          <a:p>
            <a:r>
              <a:rPr lang="es-AR" sz="2400" smtClean="0">
                <a:solidFill>
                  <a:schemeClr val="bg1"/>
                </a:solidFill>
                <a:effectLst>
                  <a:outerShdw blurRad="38100" dist="38100" dir="2700000" algn="tl">
                    <a:srgbClr val="000000">
                      <a:alpha val="43137"/>
                    </a:srgbClr>
                  </a:outerShdw>
                </a:effectLst>
                <a:latin typeface="BankGothic Md BT" pitchFamily="34" charset="0"/>
              </a:rPr>
              <a:t>	</a:t>
            </a:r>
            <a:r>
              <a:rPr lang="es-AR" sz="2000" smtClean="0">
                <a:solidFill>
                  <a:schemeClr val="bg1"/>
                </a:solidFill>
                <a:effectLst>
                  <a:outerShdw blurRad="38100" dist="38100" dir="2700000" algn="tl">
                    <a:srgbClr val="000000">
                      <a:alpha val="43137"/>
                    </a:srgbClr>
                  </a:outerShdw>
                </a:effectLst>
                <a:latin typeface="BankGothic Md BT" pitchFamily="34" charset="0"/>
              </a:rPr>
              <a:t>Buenos Aires City, Argentina</a:t>
            </a:r>
          </a:p>
          <a:p>
            <a:r>
              <a:rPr lang="es-AR" sz="2000" smtClean="0">
                <a:solidFill>
                  <a:schemeClr val="bg1"/>
                </a:solidFill>
                <a:effectLst>
                  <a:outerShdw blurRad="38100" dist="38100" dir="2700000" algn="tl">
                    <a:srgbClr val="000000">
                      <a:alpha val="43137"/>
                    </a:srgbClr>
                  </a:outerShdw>
                </a:effectLst>
                <a:latin typeface="BankGothic Md BT" pitchFamily="34" charset="0"/>
              </a:rPr>
              <a:t>			October 23</a:t>
            </a:r>
            <a:r>
              <a:rPr lang="es-AR" sz="2000" baseline="30000" smtClean="0">
                <a:solidFill>
                  <a:schemeClr val="bg1"/>
                </a:solidFill>
                <a:effectLst>
                  <a:outerShdw blurRad="38100" dist="38100" dir="2700000" algn="tl">
                    <a:srgbClr val="000000">
                      <a:alpha val="43137"/>
                    </a:srgbClr>
                  </a:outerShdw>
                </a:effectLst>
                <a:latin typeface="BankGothic Md BT" pitchFamily="34" charset="0"/>
              </a:rPr>
              <a:t>rd</a:t>
            </a:r>
            <a:r>
              <a:rPr lang="es-AR" sz="2000" smtClean="0">
                <a:solidFill>
                  <a:schemeClr val="bg1"/>
                </a:solidFill>
                <a:effectLst>
                  <a:outerShdw blurRad="38100" dist="38100" dir="2700000" algn="tl">
                    <a:srgbClr val="000000">
                      <a:alpha val="43137"/>
                    </a:srgbClr>
                  </a:outerShdw>
                </a:effectLst>
                <a:latin typeface="BankGothic Md BT" pitchFamily="34" charset="0"/>
              </a:rPr>
              <a:t> to 28</a:t>
            </a:r>
            <a:r>
              <a:rPr lang="es-AR" sz="2000" baseline="30000" smtClean="0">
                <a:solidFill>
                  <a:schemeClr val="bg1"/>
                </a:solidFill>
                <a:effectLst>
                  <a:outerShdw blurRad="38100" dist="38100" dir="2700000" algn="tl">
                    <a:srgbClr val="000000">
                      <a:alpha val="43137"/>
                    </a:srgbClr>
                  </a:outerShdw>
                </a:effectLst>
                <a:latin typeface="BankGothic Md BT" pitchFamily="34" charset="0"/>
              </a:rPr>
              <a:t>th</a:t>
            </a:r>
            <a:r>
              <a:rPr lang="es-AR" sz="2000" smtClean="0">
                <a:solidFill>
                  <a:schemeClr val="bg1"/>
                </a:solidFill>
                <a:effectLst>
                  <a:outerShdw blurRad="38100" dist="38100" dir="2700000" algn="tl">
                    <a:srgbClr val="000000">
                      <a:alpha val="43137"/>
                    </a:srgbClr>
                  </a:outerShdw>
                </a:effectLst>
                <a:latin typeface="BankGothic Md BT" pitchFamily="34" charset="0"/>
              </a:rPr>
              <a:t>, 2022</a:t>
            </a:r>
            <a:endParaRPr lang="es-AR" sz="2000" baseline="30000">
              <a:solidFill>
                <a:schemeClr val="bg1"/>
              </a:solidFill>
              <a:effectLst>
                <a:outerShdw blurRad="38100" dist="38100" dir="2700000" algn="tl">
                  <a:srgbClr val="000000">
                    <a:alpha val="43137"/>
                  </a:srgbClr>
                </a:outerShdw>
              </a:effectLst>
              <a:latin typeface="BankGothic Md BT" pitchFamily="34" charset="0"/>
            </a:endParaRPr>
          </a:p>
        </p:txBody>
      </p:sp>
      <p:sp>
        <p:nvSpPr>
          <p:cNvPr id="8" name="7 CuadroTexto"/>
          <p:cNvSpPr txBox="1"/>
          <p:nvPr/>
        </p:nvSpPr>
        <p:spPr>
          <a:xfrm>
            <a:off x="914401" y="4270663"/>
            <a:ext cx="7571688" cy="523220"/>
          </a:xfrm>
          <a:prstGeom prst="rect">
            <a:avLst/>
          </a:prstGeom>
          <a:noFill/>
        </p:spPr>
        <p:txBody>
          <a:bodyPr wrap="none" rtlCol="0">
            <a:spAutoFit/>
          </a:bodyPr>
          <a:lstStyle/>
          <a:p>
            <a:r>
              <a:rPr lang="es-ES" sz="2800" smtClean="0">
                <a:solidFill>
                  <a:schemeClr val="bg1"/>
                </a:solidFill>
                <a:effectLst>
                  <a:outerShdw blurRad="38100" dist="38100" dir="2700000" algn="tl">
                    <a:srgbClr val="000000">
                      <a:alpha val="43137"/>
                    </a:srgbClr>
                  </a:outerShdw>
                </a:effectLst>
                <a:latin typeface="BankGothic Md BT" pitchFamily="34" charset="0"/>
              </a:rPr>
              <a:t>“THINKING ACROSS BOUNDARIES”</a:t>
            </a:r>
            <a:endParaRPr lang="en-US" sz="2800" smtClean="0">
              <a:solidFill>
                <a:schemeClr val="bg1"/>
              </a:solidFill>
              <a:effectLst>
                <a:outerShdw blurRad="38100" dist="38100" dir="2700000" algn="tl">
                  <a:srgbClr val="000000">
                    <a:alpha val="43137"/>
                  </a:srgbClr>
                </a:outerShdw>
              </a:effectLst>
              <a:latin typeface="BankGothic Md BT" pitchFamily="34" charset="0"/>
            </a:endParaRPr>
          </a:p>
        </p:txBody>
      </p:sp>
      <p:pic>
        <p:nvPicPr>
          <p:cNvPr id="2" name="1 Imagen"/>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098897" y="341522"/>
            <a:ext cx="1270188" cy="1265350"/>
          </a:xfrm>
          <a:prstGeom prst="rect">
            <a:avLst/>
          </a:prstGeom>
        </p:spPr>
      </p:pic>
    </p:spTree>
    <p:extLst>
      <p:ext uri="{BB962C8B-B14F-4D97-AF65-F5344CB8AC3E}">
        <p14:creationId xmlns:p14="http://schemas.microsoft.com/office/powerpoint/2010/main" xmlns="" val="450841870"/>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wipe(down)">
                                      <p:cBhvr>
                                        <p:cTn id="10" dur="500"/>
                                        <p:tgtEl>
                                          <p:spTgt spid="6">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wipe(down)">
                                      <p:cBhvr>
                                        <p:cTn id="13" dur="500"/>
                                        <p:tgtEl>
                                          <p:spTgt spid="6">
                                            <p:txEl>
                                              <p:pRg st="2" end="2"/>
                                            </p:txEl>
                                          </p:spTgt>
                                        </p:tgtEl>
                                      </p:cBhvr>
                                    </p:animEffect>
                                  </p:childTnLst>
                                </p:cTn>
                              </p:par>
                              <p:par>
                                <p:cTn id="14" presetID="51"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385" decel="100000"/>
                                        <p:tgtEl>
                                          <p:spTgt spid="8"/>
                                        </p:tgtEl>
                                      </p:cBhvr>
                                    </p:animEffect>
                                    <p:animScale>
                                      <p:cBhvr>
                                        <p:cTn id="17" dur="385" decel="100000"/>
                                        <p:tgtEl>
                                          <p:spTgt spid="8"/>
                                        </p:tgtEl>
                                      </p:cBhvr>
                                      <p:from x="10000" y="10000"/>
                                      <p:to x="200000" y="450000"/>
                                    </p:animScale>
                                    <p:animScale>
                                      <p:cBhvr>
                                        <p:cTn id="18" dur="615" accel="100000" fill="hold">
                                          <p:stCondLst>
                                            <p:cond delay="385"/>
                                          </p:stCondLst>
                                        </p:cTn>
                                        <p:tgtEl>
                                          <p:spTgt spid="8"/>
                                        </p:tgtEl>
                                      </p:cBhvr>
                                      <p:from x="200000" y="450000"/>
                                      <p:to x="100000" y="100000"/>
                                    </p:animScale>
                                    <p:set>
                                      <p:cBhvr>
                                        <p:cTn id="19" dur="385" fill="hold"/>
                                        <p:tgtEl>
                                          <p:spTgt spid="8"/>
                                        </p:tgtEl>
                                        <p:attrNameLst>
                                          <p:attrName>ppt_x</p:attrName>
                                        </p:attrNameLst>
                                      </p:cBhvr>
                                      <p:to>
                                        <p:strVal val="(0.5)"/>
                                      </p:to>
                                    </p:set>
                                    <p:anim from="(0.5)" to="(#ppt_x)" calcmode="lin" valueType="num">
                                      <p:cBhvr>
                                        <p:cTn id="20" dur="615" accel="100000" fill="hold">
                                          <p:stCondLst>
                                            <p:cond delay="385"/>
                                          </p:stCondLst>
                                        </p:cTn>
                                        <p:tgtEl>
                                          <p:spTgt spid="8"/>
                                        </p:tgtEl>
                                        <p:attrNameLst>
                                          <p:attrName>ppt_x</p:attrName>
                                        </p:attrNameLst>
                                      </p:cBhvr>
                                    </p:anim>
                                    <p:set>
                                      <p:cBhvr>
                                        <p:cTn id="21" dur="385" fill="hold"/>
                                        <p:tgtEl>
                                          <p:spTgt spid="8"/>
                                        </p:tgtEl>
                                        <p:attrNameLst>
                                          <p:attrName>ppt_y</p:attrName>
                                        </p:attrNameLst>
                                      </p:cBhvr>
                                      <p:to>
                                        <p:strVal val="(#ppt_y+0.4)"/>
                                      </p:to>
                                    </p:set>
                                    <p:anim from="(#ppt_y+0.4)" to="(#ppt_y)" calcmode="lin" valueType="num">
                                      <p:cBhvr>
                                        <p:cTn id="22" dur="615" accel="100000" fill="hold">
                                          <p:stCondLst>
                                            <p:cond delay="385"/>
                                          </p:stCondLst>
                                        </p:cTn>
                                        <p:tgtEl>
                                          <p:spTgt spid="8"/>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904009" y="592280"/>
            <a:ext cx="4794902" cy="461665"/>
          </a:xfrm>
          <a:prstGeom prst="rect">
            <a:avLst/>
          </a:prstGeom>
          <a:noFill/>
        </p:spPr>
        <p:txBody>
          <a:bodyPr wrap="none" rtlCol="0">
            <a:spAutoFit/>
          </a:bodyPr>
          <a:lstStyle/>
          <a:p>
            <a:r>
              <a:rPr lang="en-US" sz="2400" smtClean="0">
                <a:solidFill>
                  <a:schemeClr val="bg1"/>
                </a:solidFill>
                <a:effectLst>
                  <a:outerShdw blurRad="38100" dist="38100" dir="2700000" algn="tl">
                    <a:srgbClr val="000000">
                      <a:alpha val="43137"/>
                    </a:srgbClr>
                  </a:outerShdw>
                </a:effectLst>
                <a:latin typeface="BankGothic Lt BT" pitchFamily="34" charset="0"/>
              </a:rPr>
              <a:t>TECHNICAL TOUR OPTIONS</a:t>
            </a:r>
          </a:p>
        </p:txBody>
      </p:sp>
      <p:sp>
        <p:nvSpPr>
          <p:cNvPr id="13" name="12 CuadroTexto"/>
          <p:cNvSpPr txBox="1"/>
          <p:nvPr/>
        </p:nvSpPr>
        <p:spPr>
          <a:xfrm>
            <a:off x="0" y="4835723"/>
            <a:ext cx="4031873" cy="307777"/>
          </a:xfrm>
          <a:prstGeom prst="rect">
            <a:avLst/>
          </a:prstGeom>
          <a:noFill/>
        </p:spPr>
        <p:txBody>
          <a:bodyPr wrap="none" rtlCol="0">
            <a:spAutoFit/>
          </a:bodyPr>
          <a:lstStyle/>
          <a:p>
            <a:r>
              <a:rPr lang="es-ES" sz="1400" smtClean="0">
                <a:solidFill>
                  <a:schemeClr val="bg1"/>
                </a:solidFill>
                <a:latin typeface="BankGothic Lt BT" pitchFamily="34" charset="0"/>
              </a:rPr>
              <a:t>ICNCT20 ”Thinking across boundaries”</a:t>
            </a:r>
            <a:endParaRPr lang="en-US" sz="1400">
              <a:solidFill>
                <a:schemeClr val="bg1"/>
              </a:solidFill>
              <a:latin typeface="BankGothic Lt BT" pitchFamily="34" charset="0"/>
            </a:endParaRPr>
          </a:p>
        </p:txBody>
      </p:sp>
      <p:grpSp>
        <p:nvGrpSpPr>
          <p:cNvPr id="14" name="13 Grupo"/>
          <p:cNvGrpSpPr>
            <a:grpSpLocks noChangeAspect="1"/>
          </p:cNvGrpSpPr>
          <p:nvPr/>
        </p:nvGrpSpPr>
        <p:grpSpPr>
          <a:xfrm>
            <a:off x="7563706" y="4199987"/>
            <a:ext cx="1473480" cy="584447"/>
            <a:chOff x="6711661" y="3216923"/>
            <a:chExt cx="3683700" cy="1461116"/>
          </a:xfrm>
        </p:grpSpPr>
        <p:pic>
          <p:nvPicPr>
            <p:cNvPr id="15" name="Picture 8" descr="logooficialCNEAbariloche copia"/>
            <p:cNvPicPr>
              <a:picLocks noChangeAspect="1" noChangeArrowheads="1"/>
            </p:cNvPicPr>
            <p:nvPr/>
          </p:nvPicPr>
          <p:blipFill>
            <a:blip r:embed="rId3" cstate="print"/>
            <a:srcRect/>
            <a:stretch>
              <a:fillRect/>
            </a:stretch>
          </p:blipFill>
          <p:spPr bwMode="auto">
            <a:xfrm>
              <a:off x="8094323" y="3216923"/>
              <a:ext cx="1119187" cy="1120776"/>
            </a:xfrm>
            <a:prstGeom prst="roundRect">
              <a:avLst>
                <a:gd name="adj" fmla="val 1703"/>
              </a:avLst>
            </a:prstGeom>
            <a:solidFill>
              <a:srgbClr val="FFFFFF">
                <a:shade val="85000"/>
              </a:srgbClr>
            </a:solidFill>
            <a:ln>
              <a:noFill/>
            </a:ln>
            <a:effectLst>
              <a:reflection blurRad="12700" stA="38000" endPos="28000" dist="5000" dir="5400000" sy="-100000" algn="bl" rotWithShape="0"/>
            </a:effectLst>
          </p:spPr>
        </p:pic>
        <p:sp>
          <p:nvSpPr>
            <p:cNvPr id="16" name="15 CuadroTexto"/>
            <p:cNvSpPr txBox="1"/>
            <p:nvPr/>
          </p:nvSpPr>
          <p:spPr>
            <a:xfrm>
              <a:off x="6711661" y="3985542"/>
              <a:ext cx="3683700" cy="692497"/>
            </a:xfrm>
            <a:prstGeom prst="rect">
              <a:avLst/>
            </a:prstGeom>
            <a:noFill/>
          </p:spPr>
          <p:txBody>
            <a:bodyPr wrap="none" rtlCol="0">
              <a:spAutoFit/>
            </a:bodyPr>
            <a:lstStyle/>
            <a:p>
              <a:pPr algn="r"/>
              <a:r>
                <a:rPr lang="en-US" sz="600" smtClean="0">
                  <a:latin typeface="BankGothic Lt BT" pitchFamily="34" charset="0"/>
                </a:rPr>
                <a:t>NATIONAL </a:t>
              </a:r>
            </a:p>
            <a:p>
              <a:pPr algn="r"/>
              <a:r>
                <a:rPr lang="en-US" sz="600" smtClean="0">
                  <a:latin typeface="BankGothic Lt BT" pitchFamily="34" charset="0"/>
                </a:rPr>
                <a:t>ATOMIC ENERGY COMMISSION</a:t>
              </a:r>
              <a:endParaRPr lang="en-US" sz="600">
                <a:latin typeface="BankGothic Lt BT" pitchFamily="34" charset="0"/>
              </a:endParaRPr>
            </a:p>
          </p:txBody>
        </p:sp>
      </p:grpSp>
      <p:pic>
        <p:nvPicPr>
          <p:cNvPr id="8" name="7 Imagen"/>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08906" y="0"/>
            <a:ext cx="635094" cy="632675"/>
          </a:xfrm>
          <a:prstGeom prst="rect">
            <a:avLst/>
          </a:prstGeom>
        </p:spPr>
      </p:pic>
      <p:grpSp>
        <p:nvGrpSpPr>
          <p:cNvPr id="21" name="20 Grupo"/>
          <p:cNvGrpSpPr/>
          <p:nvPr/>
        </p:nvGrpSpPr>
        <p:grpSpPr>
          <a:xfrm>
            <a:off x="2109354" y="1685248"/>
            <a:ext cx="6286500" cy="2284077"/>
            <a:chOff x="2109354" y="1924241"/>
            <a:chExt cx="6286500" cy="2284077"/>
          </a:xfrm>
        </p:grpSpPr>
        <p:pic>
          <p:nvPicPr>
            <p:cNvPr id="12" name="Picture 2" descr="REINICIO DE ENSAYOS CON TERAPIA BNCT"/>
            <p:cNvPicPr>
              <a:picLocks noChangeAspect="1" noChangeArrowheads="1"/>
            </p:cNvPicPr>
            <p:nvPr/>
          </p:nvPicPr>
          <p:blipFill>
            <a:blip r:embed="rId5" cstate="print">
              <a:lum bright="20000"/>
            </a:blip>
            <a:srcRect/>
            <a:stretch>
              <a:fillRect/>
            </a:stretch>
          </p:blipFill>
          <p:spPr bwMode="auto">
            <a:xfrm>
              <a:off x="2181899" y="3011396"/>
              <a:ext cx="2613279" cy="1196922"/>
            </a:xfrm>
            <a:prstGeom prst="rect">
              <a:avLst/>
            </a:prstGeom>
            <a:noFill/>
            <a:effectLst>
              <a:outerShdw blurRad="50800" dist="38100" dir="2700000" algn="tl" rotWithShape="0">
                <a:prstClr val="black">
                  <a:alpha val="40000"/>
                </a:prstClr>
              </a:outerShdw>
            </a:effectLst>
          </p:spPr>
        </p:pic>
        <p:sp>
          <p:nvSpPr>
            <p:cNvPr id="17" name="16 Rectángulo"/>
            <p:cNvSpPr/>
            <p:nvPr/>
          </p:nvSpPr>
          <p:spPr>
            <a:xfrm>
              <a:off x="2109354" y="1924241"/>
              <a:ext cx="6286500" cy="369332"/>
            </a:xfrm>
            <a:prstGeom prst="rect">
              <a:avLst/>
            </a:prstGeom>
          </p:spPr>
          <p:txBody>
            <a:bodyPr wrap="square">
              <a:spAutoFit/>
            </a:bodyPr>
            <a:lstStyle/>
            <a:p>
              <a:r>
                <a:rPr lang="en-US" smtClean="0">
                  <a:solidFill>
                    <a:schemeClr val="bg1"/>
                  </a:solidFill>
                  <a:effectLst>
                    <a:outerShdw blurRad="38100" dist="38100" dir="2700000" algn="tl">
                      <a:srgbClr val="000000">
                        <a:alpha val="43137"/>
                      </a:srgbClr>
                    </a:outerShdw>
                  </a:effectLst>
                  <a:latin typeface="BankGothic Lt BT" pitchFamily="34" charset="0"/>
                </a:rPr>
                <a:t>BNCT IN REACTOR FACILITIES</a:t>
              </a:r>
            </a:p>
          </p:txBody>
        </p:sp>
      </p:grpSp>
      <p:grpSp>
        <p:nvGrpSpPr>
          <p:cNvPr id="20" name="19 Grupo"/>
          <p:cNvGrpSpPr/>
          <p:nvPr/>
        </p:nvGrpSpPr>
        <p:grpSpPr>
          <a:xfrm>
            <a:off x="817725" y="1150564"/>
            <a:ext cx="4459592" cy="2407097"/>
            <a:chOff x="713816" y="1379166"/>
            <a:chExt cx="4459592" cy="2407097"/>
          </a:xfrm>
        </p:grpSpPr>
        <p:pic>
          <p:nvPicPr>
            <p:cNvPr id="10" name="Picture 3"/>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713816" y="2188259"/>
              <a:ext cx="958238" cy="1598004"/>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9" name="18 Rectángulo"/>
            <p:cNvSpPr/>
            <p:nvPr/>
          </p:nvSpPr>
          <p:spPr>
            <a:xfrm>
              <a:off x="1227391" y="1379166"/>
              <a:ext cx="3946017" cy="369332"/>
            </a:xfrm>
            <a:prstGeom prst="rect">
              <a:avLst/>
            </a:prstGeom>
          </p:spPr>
          <p:txBody>
            <a:bodyPr wrap="none">
              <a:spAutoFit/>
            </a:bodyPr>
            <a:lstStyle/>
            <a:p>
              <a:r>
                <a:rPr lang="en-US" smtClean="0">
                  <a:solidFill>
                    <a:schemeClr val="bg1"/>
                  </a:solidFill>
                  <a:effectLst>
                    <a:outerShdw blurRad="38100" dist="38100" dir="2700000" algn="tl">
                      <a:srgbClr val="000000">
                        <a:alpha val="43137"/>
                      </a:srgbClr>
                    </a:outerShdw>
                  </a:effectLst>
                  <a:latin typeface="BankGothic Lt BT" pitchFamily="34" charset="0"/>
                </a:rPr>
                <a:t>ACCELERATOR BNCT FACILITY</a:t>
              </a:r>
            </a:p>
          </p:txBody>
        </p:sp>
      </p:grpSp>
      <p:grpSp>
        <p:nvGrpSpPr>
          <p:cNvPr id="24" name="23 Grupo"/>
          <p:cNvGrpSpPr/>
          <p:nvPr/>
        </p:nvGrpSpPr>
        <p:grpSpPr>
          <a:xfrm>
            <a:off x="2899062" y="2238192"/>
            <a:ext cx="5933209" cy="2159112"/>
            <a:chOff x="2899062" y="2238192"/>
            <a:chExt cx="5933209" cy="2159112"/>
          </a:xfrm>
        </p:grpSpPr>
        <p:sp>
          <p:nvSpPr>
            <p:cNvPr id="18" name="17 Rectángulo"/>
            <p:cNvSpPr/>
            <p:nvPr/>
          </p:nvSpPr>
          <p:spPr>
            <a:xfrm>
              <a:off x="2899062" y="2238192"/>
              <a:ext cx="5933209" cy="369332"/>
            </a:xfrm>
            <a:prstGeom prst="rect">
              <a:avLst/>
            </a:prstGeom>
          </p:spPr>
          <p:txBody>
            <a:bodyPr wrap="square">
              <a:spAutoFit/>
            </a:bodyPr>
            <a:lstStyle/>
            <a:p>
              <a:r>
                <a:rPr lang="en-US" smtClean="0">
                  <a:solidFill>
                    <a:schemeClr val="bg1"/>
                  </a:solidFill>
                  <a:effectLst>
                    <a:outerShdw blurRad="38100" dist="38100" dir="2700000" algn="tl">
                      <a:srgbClr val="000000">
                        <a:alpha val="43137"/>
                      </a:srgbClr>
                    </a:outerShdw>
                  </a:effectLst>
                  <a:latin typeface="BankGothic Lt BT" pitchFamily="34" charset="0"/>
                </a:rPr>
                <a:t>ARGENTINE PROTON THERAPY CENTER</a:t>
              </a:r>
              <a:endParaRPr lang="en-US">
                <a:solidFill>
                  <a:schemeClr val="bg1"/>
                </a:solidFill>
                <a:effectLst>
                  <a:outerShdw blurRad="38100" dist="38100" dir="2700000" algn="tl">
                    <a:srgbClr val="000000">
                      <a:alpha val="43137"/>
                    </a:srgbClr>
                  </a:outerShdw>
                </a:effectLst>
                <a:latin typeface="BankGothic Lt BT" pitchFamily="34" charset="0"/>
              </a:endParaRPr>
            </a:p>
          </p:txBody>
        </p:sp>
        <p:pic>
          <p:nvPicPr>
            <p:cNvPr id="23" name="22 Imagen" descr="fond2.tif"/>
            <p:cNvPicPr>
              <a:picLocks noChangeAspect="1"/>
            </p:cNvPicPr>
            <p:nvPr/>
          </p:nvPicPr>
          <p:blipFill>
            <a:blip r:embed="rId7" cstate="print"/>
            <a:stretch>
              <a:fillRect/>
            </a:stretch>
          </p:blipFill>
          <p:spPr>
            <a:xfrm>
              <a:off x="5223323" y="3085375"/>
              <a:ext cx="2673768" cy="1311929"/>
            </a:xfrm>
            <a:prstGeom prst="rect">
              <a:avLst/>
            </a:prstGeom>
            <a:noFill/>
            <a:ln>
              <a:noFill/>
            </a:ln>
            <a:effectLst>
              <a:outerShdw blurRad="50800" dist="38100" dir="2700000" algn="tl" rotWithShape="0">
                <a:prstClr val="black">
                  <a:alpha val="40000"/>
                </a:prstClr>
              </a:outerShdw>
            </a:effectLst>
          </p:spPr>
        </p:pic>
      </p:gr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20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20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CuadroTexto"/>
          <p:cNvSpPr txBox="1"/>
          <p:nvPr/>
        </p:nvSpPr>
        <p:spPr>
          <a:xfrm>
            <a:off x="4769616" y="207807"/>
            <a:ext cx="3281668" cy="523220"/>
          </a:xfrm>
          <a:prstGeom prst="rect">
            <a:avLst/>
          </a:prstGeom>
          <a:noFill/>
        </p:spPr>
        <p:txBody>
          <a:bodyPr wrap="none" rtlCol="0">
            <a:spAutoFit/>
          </a:bodyPr>
          <a:lstStyle/>
          <a:p>
            <a:r>
              <a:rPr lang="en-US" sz="2800" smtClean="0">
                <a:solidFill>
                  <a:schemeClr val="bg1"/>
                </a:solidFill>
                <a:effectLst>
                  <a:outerShdw blurRad="38100" dist="38100" dir="2700000" algn="tl">
                    <a:srgbClr val="000000">
                      <a:alpha val="43137"/>
                    </a:srgbClr>
                  </a:outerShdw>
                </a:effectLst>
                <a:latin typeface="BankGothic Lt BT" pitchFamily="34" charset="0"/>
              </a:rPr>
              <a:t>VENUE: options</a:t>
            </a:r>
            <a:endParaRPr lang="en-US" sz="2800">
              <a:solidFill>
                <a:schemeClr val="bg1"/>
              </a:solidFill>
              <a:effectLst>
                <a:outerShdw blurRad="38100" dist="38100" dir="2700000" algn="tl">
                  <a:srgbClr val="000000">
                    <a:alpha val="43137"/>
                  </a:srgbClr>
                </a:outerShdw>
              </a:effectLst>
              <a:latin typeface="BankGothic Lt BT" pitchFamily="34" charset="0"/>
            </a:endParaRPr>
          </a:p>
        </p:txBody>
      </p:sp>
      <p:grpSp>
        <p:nvGrpSpPr>
          <p:cNvPr id="17" name="16 Grupo"/>
          <p:cNvGrpSpPr/>
          <p:nvPr/>
        </p:nvGrpSpPr>
        <p:grpSpPr>
          <a:xfrm>
            <a:off x="130136" y="123169"/>
            <a:ext cx="4339281" cy="2340871"/>
            <a:chOff x="130136" y="123169"/>
            <a:chExt cx="4339281" cy="2340871"/>
          </a:xfrm>
        </p:grpSpPr>
        <p:pic>
          <p:nvPicPr>
            <p:cNvPr id="7" name="6 Imagen" descr="PSM1.jpg"/>
            <p:cNvPicPr>
              <a:picLocks/>
            </p:cNvPicPr>
            <p:nvPr/>
          </p:nvPicPr>
          <p:blipFill>
            <a:blip r:embed="rId3" cstate="print"/>
            <a:stretch>
              <a:fillRect/>
            </a:stretch>
          </p:blipFill>
          <p:spPr>
            <a:xfrm>
              <a:off x="631817" y="304040"/>
              <a:ext cx="3837600" cy="2160000"/>
            </a:xfrm>
            <a:prstGeom prst="rect">
              <a:avLst/>
            </a:prstGeom>
            <a:effectLst>
              <a:outerShdw blurRad="50800" dist="38100" dir="2700000" algn="tl" rotWithShape="0">
                <a:prstClr val="black">
                  <a:alpha val="40000"/>
                </a:prstClr>
              </a:outerShdw>
            </a:effectLst>
          </p:spPr>
        </p:pic>
        <p:pic>
          <p:nvPicPr>
            <p:cNvPr id="8" name="7 Imagen" descr="PSM2.jpg"/>
            <p:cNvPicPr>
              <a:picLocks noChangeAspect="1"/>
            </p:cNvPicPr>
            <p:nvPr/>
          </p:nvPicPr>
          <p:blipFill>
            <a:blip r:embed="rId4" cstate="print"/>
            <a:stretch>
              <a:fillRect/>
            </a:stretch>
          </p:blipFill>
          <p:spPr>
            <a:xfrm>
              <a:off x="130136" y="123169"/>
              <a:ext cx="1570910" cy="900000"/>
            </a:xfrm>
            <a:prstGeom prst="rect">
              <a:avLst/>
            </a:prstGeom>
          </p:spPr>
        </p:pic>
        <p:sp>
          <p:nvSpPr>
            <p:cNvPr id="12" name="11 CuadroTexto"/>
            <p:cNvSpPr txBox="1"/>
            <p:nvPr/>
          </p:nvSpPr>
          <p:spPr>
            <a:xfrm>
              <a:off x="187840" y="2082950"/>
              <a:ext cx="2267544" cy="338554"/>
            </a:xfrm>
            <a:prstGeom prst="rect">
              <a:avLst/>
            </a:prstGeom>
            <a:noFill/>
          </p:spPr>
          <p:txBody>
            <a:bodyPr wrap="none" rtlCol="0">
              <a:spAutoFit/>
            </a:bodyPr>
            <a:lstStyle/>
            <a:p>
              <a:r>
                <a:rPr lang="en-US" sz="1600" smtClean="0">
                  <a:solidFill>
                    <a:schemeClr val="bg1"/>
                  </a:solidFill>
                  <a:latin typeface="BankGothic Lt BT" pitchFamily="34" charset="0"/>
                </a:rPr>
                <a:t>San Martín Palace</a:t>
              </a:r>
              <a:endParaRPr lang="en-US" sz="1600">
                <a:solidFill>
                  <a:schemeClr val="bg1"/>
                </a:solidFill>
                <a:latin typeface="BankGothic Lt BT" pitchFamily="34" charset="0"/>
              </a:endParaRPr>
            </a:p>
          </p:txBody>
        </p:sp>
      </p:grpSp>
      <p:grpSp>
        <p:nvGrpSpPr>
          <p:cNvPr id="18" name="17 Grupo"/>
          <p:cNvGrpSpPr/>
          <p:nvPr/>
        </p:nvGrpSpPr>
        <p:grpSpPr>
          <a:xfrm>
            <a:off x="466703" y="2483515"/>
            <a:ext cx="4419457" cy="2395745"/>
            <a:chOff x="466703" y="2618598"/>
            <a:chExt cx="4419457" cy="2395745"/>
          </a:xfrm>
        </p:grpSpPr>
        <p:pic>
          <p:nvPicPr>
            <p:cNvPr id="5" name="4 Imagen" descr="CCK1.jpg"/>
            <p:cNvPicPr>
              <a:picLocks noChangeAspect="1"/>
            </p:cNvPicPr>
            <p:nvPr/>
          </p:nvPicPr>
          <p:blipFill>
            <a:blip r:embed="rId5" cstate="print"/>
            <a:stretch>
              <a:fillRect/>
            </a:stretch>
          </p:blipFill>
          <p:spPr>
            <a:xfrm>
              <a:off x="1049318" y="2829362"/>
              <a:ext cx="3836842" cy="2160000"/>
            </a:xfrm>
            <a:prstGeom prst="rect">
              <a:avLst/>
            </a:prstGeom>
            <a:effectLst>
              <a:outerShdw blurRad="50800" dist="38100" dir="2700000" algn="tl" rotWithShape="0">
                <a:prstClr val="black">
                  <a:alpha val="40000"/>
                </a:prstClr>
              </a:outerShdw>
            </a:effectLst>
          </p:spPr>
        </p:pic>
        <p:pic>
          <p:nvPicPr>
            <p:cNvPr id="9" name="8 Imagen" descr="CCK2.jpg"/>
            <p:cNvPicPr>
              <a:picLocks/>
            </p:cNvPicPr>
            <p:nvPr/>
          </p:nvPicPr>
          <p:blipFill>
            <a:blip r:embed="rId6" cstate="print"/>
            <a:stretch>
              <a:fillRect/>
            </a:stretch>
          </p:blipFill>
          <p:spPr>
            <a:xfrm>
              <a:off x="466703" y="2618598"/>
              <a:ext cx="1569600" cy="900000"/>
            </a:xfrm>
            <a:prstGeom prst="rect">
              <a:avLst/>
            </a:prstGeom>
          </p:spPr>
        </p:pic>
        <p:sp>
          <p:nvSpPr>
            <p:cNvPr id="13" name="12 CuadroTexto"/>
            <p:cNvSpPr txBox="1"/>
            <p:nvPr/>
          </p:nvSpPr>
          <p:spPr>
            <a:xfrm>
              <a:off x="661789" y="4675789"/>
              <a:ext cx="3688895" cy="338554"/>
            </a:xfrm>
            <a:prstGeom prst="rect">
              <a:avLst/>
            </a:prstGeom>
            <a:noFill/>
          </p:spPr>
          <p:txBody>
            <a:bodyPr wrap="none" rtlCol="0">
              <a:spAutoFit/>
            </a:bodyPr>
            <a:lstStyle/>
            <a:p>
              <a:r>
                <a:rPr lang="en-US" sz="1600" smtClean="0">
                  <a:solidFill>
                    <a:schemeClr val="bg1"/>
                  </a:solidFill>
                  <a:latin typeface="BankGothic Lt BT" pitchFamily="34" charset="0"/>
                </a:rPr>
                <a:t>kirchner cultural center (CCK)</a:t>
              </a:r>
              <a:endParaRPr lang="en-US" sz="1600">
                <a:solidFill>
                  <a:schemeClr val="bg1"/>
                </a:solidFill>
                <a:latin typeface="BankGothic Lt BT" pitchFamily="34" charset="0"/>
              </a:endParaRPr>
            </a:p>
          </p:txBody>
        </p:sp>
      </p:grpSp>
      <p:grpSp>
        <p:nvGrpSpPr>
          <p:cNvPr id="19" name="18 Grupo"/>
          <p:cNvGrpSpPr/>
          <p:nvPr/>
        </p:nvGrpSpPr>
        <p:grpSpPr>
          <a:xfrm>
            <a:off x="4863309" y="1425925"/>
            <a:ext cx="4183294" cy="2483593"/>
            <a:chOff x="4819241" y="1425925"/>
            <a:chExt cx="4183294" cy="2483593"/>
          </a:xfrm>
        </p:grpSpPr>
        <p:pic>
          <p:nvPicPr>
            <p:cNvPr id="10" name="9 Imagen" descr="C3.jpg"/>
            <p:cNvPicPr>
              <a:picLocks/>
            </p:cNvPicPr>
            <p:nvPr/>
          </p:nvPicPr>
          <p:blipFill>
            <a:blip r:embed="rId7" cstate="print"/>
            <a:stretch>
              <a:fillRect/>
            </a:stretch>
          </p:blipFill>
          <p:spPr>
            <a:xfrm>
              <a:off x="5164935" y="1719280"/>
              <a:ext cx="3837600" cy="2160000"/>
            </a:xfrm>
            <a:prstGeom prst="rect">
              <a:avLst/>
            </a:prstGeom>
            <a:effectLst>
              <a:outerShdw blurRad="50800" dist="38100" dir="2700000" algn="tl" rotWithShape="0">
                <a:prstClr val="black">
                  <a:alpha val="40000"/>
                </a:prstClr>
              </a:outerShdw>
            </a:effectLst>
          </p:spPr>
        </p:pic>
        <p:sp>
          <p:nvSpPr>
            <p:cNvPr id="14" name="13 CuadroTexto"/>
            <p:cNvSpPr txBox="1"/>
            <p:nvPr/>
          </p:nvSpPr>
          <p:spPr>
            <a:xfrm>
              <a:off x="4819241" y="3601741"/>
              <a:ext cx="3457613" cy="307777"/>
            </a:xfrm>
            <a:prstGeom prst="rect">
              <a:avLst/>
            </a:prstGeom>
            <a:noFill/>
          </p:spPr>
          <p:txBody>
            <a:bodyPr wrap="none" rtlCol="0">
              <a:spAutoFit/>
            </a:bodyPr>
            <a:lstStyle/>
            <a:p>
              <a:r>
                <a:rPr lang="en-US" sz="1400" smtClean="0">
                  <a:solidFill>
                    <a:schemeClr val="bg1"/>
                  </a:solidFill>
                  <a:latin typeface="BankGothic Lt BT" pitchFamily="34" charset="0"/>
                </a:rPr>
                <a:t>SCIENCE CULTURAL CENTER (C3)</a:t>
              </a:r>
              <a:endParaRPr lang="en-US" sz="1400">
                <a:solidFill>
                  <a:schemeClr val="bg1"/>
                </a:solidFill>
                <a:latin typeface="BankGothic Lt BT" pitchFamily="34" charset="0"/>
              </a:endParaRPr>
            </a:p>
          </p:txBody>
        </p:sp>
        <p:pic>
          <p:nvPicPr>
            <p:cNvPr id="15" name="14 Imagen" descr="C32.jpg"/>
            <p:cNvPicPr>
              <a:picLocks/>
            </p:cNvPicPr>
            <p:nvPr/>
          </p:nvPicPr>
          <p:blipFill>
            <a:blip r:embed="rId8" cstate="print"/>
            <a:stretch>
              <a:fillRect/>
            </a:stretch>
          </p:blipFill>
          <p:spPr>
            <a:xfrm>
              <a:off x="4847275" y="1425925"/>
              <a:ext cx="1569600" cy="900000"/>
            </a:xfrm>
            <a:prstGeom prst="rect">
              <a:avLst/>
            </a:prstGeom>
          </p:spPr>
        </p:pic>
      </p:grpSp>
      <p:sp>
        <p:nvSpPr>
          <p:cNvPr id="20" name="19 CuadroTexto"/>
          <p:cNvSpPr txBox="1"/>
          <p:nvPr/>
        </p:nvSpPr>
        <p:spPr>
          <a:xfrm>
            <a:off x="0" y="4835723"/>
            <a:ext cx="4031873" cy="307777"/>
          </a:xfrm>
          <a:prstGeom prst="rect">
            <a:avLst/>
          </a:prstGeom>
          <a:noFill/>
        </p:spPr>
        <p:txBody>
          <a:bodyPr wrap="none" rtlCol="0">
            <a:spAutoFit/>
          </a:bodyPr>
          <a:lstStyle/>
          <a:p>
            <a:r>
              <a:rPr lang="es-ES" sz="1400" smtClean="0">
                <a:solidFill>
                  <a:schemeClr val="bg1"/>
                </a:solidFill>
                <a:latin typeface="BankGothic Lt BT" pitchFamily="34" charset="0"/>
              </a:rPr>
              <a:t>ICNCT20 ”Thinking across boundaries”</a:t>
            </a:r>
            <a:endParaRPr lang="en-US" sz="1400">
              <a:solidFill>
                <a:schemeClr val="bg1"/>
              </a:solidFill>
              <a:latin typeface="BankGothic Lt BT" pitchFamily="34" charset="0"/>
            </a:endParaRPr>
          </a:p>
        </p:txBody>
      </p:sp>
      <p:grpSp>
        <p:nvGrpSpPr>
          <p:cNvPr id="29" name="28 Grupo"/>
          <p:cNvGrpSpPr>
            <a:grpSpLocks noChangeAspect="1"/>
          </p:cNvGrpSpPr>
          <p:nvPr/>
        </p:nvGrpSpPr>
        <p:grpSpPr>
          <a:xfrm>
            <a:off x="7563706" y="4199987"/>
            <a:ext cx="1473480" cy="584447"/>
            <a:chOff x="6711661" y="3216923"/>
            <a:chExt cx="3683700" cy="1461116"/>
          </a:xfrm>
        </p:grpSpPr>
        <p:pic>
          <p:nvPicPr>
            <p:cNvPr id="30" name="Picture 8" descr="logooficialCNEAbariloche copia"/>
            <p:cNvPicPr>
              <a:picLocks noChangeAspect="1" noChangeArrowheads="1"/>
            </p:cNvPicPr>
            <p:nvPr/>
          </p:nvPicPr>
          <p:blipFill>
            <a:blip r:embed="rId9" cstate="print"/>
            <a:srcRect/>
            <a:stretch>
              <a:fillRect/>
            </a:stretch>
          </p:blipFill>
          <p:spPr bwMode="auto">
            <a:xfrm>
              <a:off x="8094323" y="3216923"/>
              <a:ext cx="1119187" cy="1120776"/>
            </a:xfrm>
            <a:prstGeom prst="roundRect">
              <a:avLst>
                <a:gd name="adj" fmla="val 1703"/>
              </a:avLst>
            </a:prstGeom>
            <a:solidFill>
              <a:srgbClr val="FFFFFF">
                <a:shade val="85000"/>
              </a:srgbClr>
            </a:solidFill>
            <a:ln>
              <a:noFill/>
            </a:ln>
            <a:effectLst>
              <a:reflection blurRad="12700" stA="38000" endPos="28000" dist="5000" dir="5400000" sy="-100000" algn="bl" rotWithShape="0"/>
            </a:effectLst>
          </p:spPr>
        </p:pic>
        <p:sp>
          <p:nvSpPr>
            <p:cNvPr id="31" name="30 CuadroTexto"/>
            <p:cNvSpPr txBox="1"/>
            <p:nvPr/>
          </p:nvSpPr>
          <p:spPr>
            <a:xfrm>
              <a:off x="6711661" y="3985542"/>
              <a:ext cx="3683700" cy="692497"/>
            </a:xfrm>
            <a:prstGeom prst="rect">
              <a:avLst/>
            </a:prstGeom>
            <a:noFill/>
          </p:spPr>
          <p:txBody>
            <a:bodyPr wrap="none" rtlCol="0">
              <a:spAutoFit/>
            </a:bodyPr>
            <a:lstStyle/>
            <a:p>
              <a:pPr algn="r"/>
              <a:r>
                <a:rPr lang="en-US" sz="600" smtClean="0">
                  <a:latin typeface="BankGothic Lt BT" pitchFamily="34" charset="0"/>
                </a:rPr>
                <a:t>NATIONAL </a:t>
              </a:r>
            </a:p>
            <a:p>
              <a:pPr algn="r"/>
              <a:r>
                <a:rPr lang="en-US" sz="600" smtClean="0">
                  <a:latin typeface="BankGothic Lt BT" pitchFamily="34" charset="0"/>
                </a:rPr>
                <a:t>ATOMIC ENERGY COMMISSION</a:t>
              </a:r>
              <a:endParaRPr lang="en-US" sz="600">
                <a:latin typeface="BankGothic Lt BT" pitchFamily="34" charset="0"/>
              </a:endParaRPr>
            </a:p>
          </p:txBody>
        </p:sp>
      </p:grpSp>
      <p:pic>
        <p:nvPicPr>
          <p:cNvPr id="21" name="20 Imagen"/>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8508906" y="0"/>
            <a:ext cx="635094" cy="632675"/>
          </a:xfrm>
          <a:prstGeom prst="rect">
            <a:avLst/>
          </a:prstGeom>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2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322119" y="249381"/>
            <a:ext cx="8715078" cy="923330"/>
          </a:xfrm>
          <a:prstGeom prst="rect">
            <a:avLst/>
          </a:prstGeom>
          <a:noFill/>
        </p:spPr>
        <p:txBody>
          <a:bodyPr wrap="none" rtlCol="0">
            <a:spAutoFit/>
          </a:bodyPr>
          <a:lstStyle/>
          <a:p>
            <a:r>
              <a:rPr lang="en-US" smtClean="0">
                <a:solidFill>
                  <a:schemeClr val="bg1"/>
                </a:solidFill>
                <a:latin typeface="BankGothic Lt BT" pitchFamily="34" charset="0"/>
              </a:rPr>
              <a:t>October: spring in Buenos Aires </a:t>
            </a:r>
          </a:p>
          <a:p>
            <a:r>
              <a:rPr lang="en-US" smtClean="0">
                <a:solidFill>
                  <a:schemeClr val="bg1"/>
                </a:solidFill>
                <a:latin typeface="BankGothic Lt BT" pitchFamily="34" charset="0"/>
              </a:rPr>
              <a:t>				      Ceibo, Tipas, Lapacho, Jacarandá</a:t>
            </a:r>
          </a:p>
          <a:p>
            <a:endParaRPr lang="en-US">
              <a:solidFill>
                <a:schemeClr val="bg1"/>
              </a:solidFill>
              <a:latin typeface="BankGothic Lt BT" pitchFamily="34" charset="0"/>
            </a:endParaRPr>
          </a:p>
        </p:txBody>
      </p:sp>
      <p:pic>
        <p:nvPicPr>
          <p:cNvPr id="1029" name="Picture 5" descr="Image result for lapacho caba"/>
          <p:cNvPicPr>
            <a:picLocks noChangeAspect="1" noChangeArrowheads="1"/>
          </p:cNvPicPr>
          <p:nvPr/>
        </p:nvPicPr>
        <p:blipFill>
          <a:blip r:embed="rId3" cstate="print"/>
          <a:srcRect/>
          <a:stretch>
            <a:fillRect/>
          </a:stretch>
        </p:blipFill>
        <p:spPr bwMode="auto">
          <a:xfrm>
            <a:off x="3126698" y="2895941"/>
            <a:ext cx="2852381" cy="2201839"/>
          </a:xfrm>
          <a:prstGeom prst="rect">
            <a:avLst/>
          </a:prstGeom>
          <a:noFill/>
          <a:effectLst>
            <a:outerShdw blurRad="50800" dist="38100" dir="2700000" algn="tl" rotWithShape="0">
              <a:prstClr val="black">
                <a:alpha val="40000"/>
              </a:prstClr>
            </a:outerShdw>
          </a:effectLst>
        </p:spPr>
      </p:pic>
      <p:pic>
        <p:nvPicPr>
          <p:cNvPr id="1031" name="Picture 7" descr="Image result for ceibo caba"/>
          <p:cNvPicPr>
            <a:picLocks noChangeAspect="1" noChangeArrowheads="1"/>
          </p:cNvPicPr>
          <p:nvPr/>
        </p:nvPicPr>
        <p:blipFill>
          <a:blip r:embed="rId4" cstate="print"/>
          <a:srcRect/>
          <a:stretch>
            <a:fillRect/>
          </a:stretch>
        </p:blipFill>
        <p:spPr bwMode="auto">
          <a:xfrm>
            <a:off x="1262089" y="675410"/>
            <a:ext cx="3055214" cy="2147423"/>
          </a:xfrm>
          <a:prstGeom prst="rect">
            <a:avLst/>
          </a:prstGeom>
          <a:noFill/>
          <a:effectLst>
            <a:outerShdw blurRad="50800" dist="38100" dir="2700000" algn="tl" rotWithShape="0">
              <a:prstClr val="black">
                <a:alpha val="40000"/>
              </a:prstClr>
            </a:outerShdw>
          </a:effectLst>
        </p:spPr>
      </p:pic>
      <p:pic>
        <p:nvPicPr>
          <p:cNvPr id="1033" name="Picture 9" descr="Related image"/>
          <p:cNvPicPr>
            <a:picLocks noChangeAspect="1" noChangeArrowheads="1"/>
          </p:cNvPicPr>
          <p:nvPr/>
        </p:nvPicPr>
        <p:blipFill>
          <a:blip r:embed="rId5" cstate="print"/>
          <a:srcRect/>
          <a:stretch>
            <a:fillRect/>
          </a:stretch>
        </p:blipFill>
        <p:spPr bwMode="auto">
          <a:xfrm>
            <a:off x="201185" y="2728151"/>
            <a:ext cx="2837007" cy="2127755"/>
          </a:xfrm>
          <a:prstGeom prst="rect">
            <a:avLst/>
          </a:prstGeom>
          <a:noFill/>
          <a:effectLst>
            <a:outerShdw blurRad="50800" dist="38100" dir="2700000" algn="tl" rotWithShape="0">
              <a:prstClr val="black">
                <a:alpha val="40000"/>
              </a:prstClr>
            </a:outerShdw>
          </a:effectLst>
        </p:spPr>
      </p:pic>
      <p:pic>
        <p:nvPicPr>
          <p:cNvPr id="6" name="5 Imagen" descr="WhatsApp Image 2018-10-16 at 11.09.44 AM.jpeg"/>
          <p:cNvPicPr>
            <a:picLocks noChangeAspect="1"/>
          </p:cNvPicPr>
          <p:nvPr/>
        </p:nvPicPr>
        <p:blipFill rotWithShape="1">
          <a:blip r:embed="rId6" cstate="print"/>
          <a:srcRect l="50302" t="51351" r="823"/>
          <a:stretch/>
        </p:blipFill>
        <p:spPr>
          <a:xfrm>
            <a:off x="5039833" y="882141"/>
            <a:ext cx="2232505" cy="2168676"/>
          </a:xfrm>
          <a:prstGeom prst="rect">
            <a:avLst/>
          </a:prstGeom>
          <a:effectLst>
            <a:outerShdw blurRad="50800" dist="38100" dir="2700000" algn="tl" rotWithShape="0">
              <a:prstClr val="black">
                <a:alpha val="40000"/>
              </a:prstClr>
            </a:outerShdw>
          </a:effectLst>
        </p:spPr>
      </p:pic>
      <p:pic>
        <p:nvPicPr>
          <p:cNvPr id="12" name="11 Imagen" descr="WhatsApp Image 2018-10-16 at 11.09.44 AM.jpeg"/>
          <p:cNvPicPr>
            <a:picLocks noChangeAspect="1"/>
          </p:cNvPicPr>
          <p:nvPr/>
        </p:nvPicPr>
        <p:blipFill rotWithShape="1">
          <a:blip r:embed="rId6" cstate="print"/>
          <a:srcRect l="843" t="51405" r="50568"/>
          <a:stretch/>
        </p:blipFill>
        <p:spPr>
          <a:xfrm>
            <a:off x="6510337" y="2641524"/>
            <a:ext cx="2389113" cy="2331855"/>
          </a:xfrm>
          <a:prstGeom prst="rect">
            <a:avLst/>
          </a:prstGeom>
          <a:effectLst>
            <a:outerShdw blurRad="50800" dist="38100" dir="2700000" algn="tl" rotWithShape="0">
              <a:prstClr val="black">
                <a:alpha val="40000"/>
              </a:prstClr>
            </a:outerShdw>
          </a:effectLst>
        </p:spPr>
      </p:pic>
      <p:pic>
        <p:nvPicPr>
          <p:cNvPr id="8" name="7 Imagen"/>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8508906" y="0"/>
            <a:ext cx="635094" cy="632675"/>
          </a:xfrm>
          <a:prstGeom prst="rect">
            <a:avLst/>
          </a:prstGeom>
        </p:spPr>
      </p:pic>
    </p:spTree>
  </p:cSld>
  <p:clrMapOvr>
    <a:masterClrMapping/>
  </p:clrMapOvr>
  <p:transition spd="slow">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0" y="4835723"/>
            <a:ext cx="4031873" cy="307777"/>
          </a:xfrm>
          <a:prstGeom prst="rect">
            <a:avLst/>
          </a:prstGeom>
          <a:noFill/>
        </p:spPr>
        <p:txBody>
          <a:bodyPr wrap="none" rtlCol="0">
            <a:spAutoFit/>
          </a:bodyPr>
          <a:lstStyle/>
          <a:p>
            <a:r>
              <a:rPr lang="es-ES" sz="1400" smtClean="0">
                <a:solidFill>
                  <a:schemeClr val="bg1"/>
                </a:solidFill>
                <a:latin typeface="BankGothic Lt BT" pitchFamily="34" charset="0"/>
              </a:rPr>
              <a:t>ICNCT20 ”Thinking across boundaries”</a:t>
            </a:r>
            <a:endParaRPr lang="en-US" sz="1400">
              <a:solidFill>
                <a:schemeClr val="bg1"/>
              </a:solidFill>
              <a:latin typeface="BankGothic Lt BT" pitchFamily="34" charset="0"/>
            </a:endParaRPr>
          </a:p>
        </p:txBody>
      </p:sp>
      <p:pic>
        <p:nvPicPr>
          <p:cNvPr id="7" name="6 Imagen" descr="Aeropuerto_Internacional_Ezeiza_-_pagebanner.jpg"/>
          <p:cNvPicPr>
            <a:picLocks noChangeAspect="1"/>
          </p:cNvPicPr>
          <p:nvPr/>
        </p:nvPicPr>
        <p:blipFill>
          <a:blip r:embed="rId3" cstate="print"/>
          <a:stretch>
            <a:fillRect/>
          </a:stretch>
        </p:blipFill>
        <p:spPr>
          <a:xfrm>
            <a:off x="0" y="1916311"/>
            <a:ext cx="9144000" cy="1310878"/>
          </a:xfrm>
          <a:prstGeom prst="rect">
            <a:avLst/>
          </a:prstGeom>
          <a:effectLst>
            <a:outerShdw blurRad="50800" dist="38100" dir="2700000" algn="tl" rotWithShape="0">
              <a:prstClr val="black">
                <a:alpha val="40000"/>
              </a:prstClr>
            </a:outerShdw>
          </a:effectLst>
        </p:spPr>
      </p:pic>
      <p:pic>
        <p:nvPicPr>
          <p:cNvPr id="8" name="7 Imagen" descr="Photo-Dec-24-6-22-18-PM.jpg"/>
          <p:cNvPicPr>
            <a:picLocks noChangeAspect="1"/>
          </p:cNvPicPr>
          <p:nvPr/>
        </p:nvPicPr>
        <p:blipFill>
          <a:blip r:embed="rId4" cstate="print"/>
          <a:stretch>
            <a:fillRect/>
          </a:stretch>
        </p:blipFill>
        <p:spPr>
          <a:xfrm>
            <a:off x="170873" y="2995178"/>
            <a:ext cx="1959263" cy="1067667"/>
          </a:xfrm>
          <a:prstGeom prst="rect">
            <a:avLst/>
          </a:prstGeom>
          <a:effectLst>
            <a:outerShdw blurRad="50800" dist="38100" dir="2700000" algn="tl" rotWithShape="0">
              <a:prstClr val="black">
                <a:alpha val="40000"/>
              </a:prstClr>
            </a:outerShdw>
          </a:effectLst>
        </p:spPr>
      </p:pic>
      <p:pic>
        <p:nvPicPr>
          <p:cNvPr id="9" name="8 Imagen" descr="Photo-Dec-24-7-03-22-PM.jpg"/>
          <p:cNvPicPr>
            <a:picLocks noChangeAspect="1"/>
          </p:cNvPicPr>
          <p:nvPr/>
        </p:nvPicPr>
        <p:blipFill>
          <a:blip r:embed="rId5" cstate="print"/>
          <a:stretch>
            <a:fillRect/>
          </a:stretch>
        </p:blipFill>
        <p:spPr>
          <a:xfrm>
            <a:off x="6952671" y="966354"/>
            <a:ext cx="2045855" cy="1108362"/>
          </a:xfrm>
          <a:prstGeom prst="rect">
            <a:avLst/>
          </a:prstGeom>
          <a:effectLst>
            <a:outerShdw blurRad="50800" dist="38100" dir="2700000" algn="tl" rotWithShape="0">
              <a:prstClr val="black">
                <a:alpha val="40000"/>
              </a:prstClr>
            </a:outerShdw>
          </a:effectLst>
        </p:spPr>
      </p:pic>
      <p:pic>
        <p:nvPicPr>
          <p:cNvPr id="10" name="9 Imagen" descr="TiendaL1.jpg"/>
          <p:cNvPicPr>
            <a:picLocks noChangeAspect="1"/>
          </p:cNvPicPr>
          <p:nvPr/>
        </p:nvPicPr>
        <p:blipFill>
          <a:blip r:embed="rId6" cstate="print"/>
          <a:stretch>
            <a:fillRect/>
          </a:stretch>
        </p:blipFill>
        <p:spPr>
          <a:xfrm>
            <a:off x="2378214" y="3360586"/>
            <a:ext cx="3118572" cy="1015718"/>
          </a:xfrm>
          <a:prstGeom prst="rect">
            <a:avLst/>
          </a:prstGeom>
          <a:effectLst>
            <a:outerShdw blurRad="50800" dist="38100" dir="2700000" algn="tl" rotWithShape="0">
              <a:prstClr val="black">
                <a:alpha val="40000"/>
              </a:prstClr>
            </a:outerShdw>
          </a:effectLst>
        </p:spPr>
      </p:pic>
      <p:pic>
        <p:nvPicPr>
          <p:cNvPr id="11" name="10 Imagen" descr="línea-8-de-colectivo.jpg"/>
          <p:cNvPicPr>
            <a:picLocks noChangeAspect="1"/>
          </p:cNvPicPr>
          <p:nvPr/>
        </p:nvPicPr>
        <p:blipFill>
          <a:blip r:embed="rId7" cstate="print">
            <a:lum/>
          </a:blip>
          <a:stretch>
            <a:fillRect/>
          </a:stretch>
        </p:blipFill>
        <p:spPr>
          <a:xfrm>
            <a:off x="5390462" y="3958935"/>
            <a:ext cx="1336688" cy="1049481"/>
          </a:xfrm>
          <a:prstGeom prst="rect">
            <a:avLst/>
          </a:prstGeom>
          <a:effectLst>
            <a:outerShdw blurRad="50800" dist="38100" dir="2700000" algn="tl" rotWithShape="0">
              <a:prstClr val="black">
                <a:alpha val="40000"/>
              </a:prstClr>
            </a:outerShdw>
          </a:effectLst>
        </p:spPr>
      </p:pic>
      <p:pic>
        <p:nvPicPr>
          <p:cNvPr id="12" name="11 Imagen" descr="2011.10.16.055157_Jumbo_Aerolíneas_Argentinas_Ezeiza.jpg"/>
          <p:cNvPicPr>
            <a:picLocks noChangeAspect="1"/>
          </p:cNvPicPr>
          <p:nvPr/>
        </p:nvPicPr>
        <p:blipFill>
          <a:blip r:embed="rId8" cstate="print">
            <a:lum bright="20000"/>
          </a:blip>
          <a:stretch>
            <a:fillRect/>
          </a:stretch>
        </p:blipFill>
        <p:spPr>
          <a:xfrm>
            <a:off x="246784" y="280554"/>
            <a:ext cx="2018435" cy="1345623"/>
          </a:xfrm>
          <a:prstGeom prst="rect">
            <a:avLst/>
          </a:prstGeom>
          <a:effectLst>
            <a:outerShdw blurRad="50800" dist="38100" dir="2700000" algn="tl" rotWithShape="0">
              <a:prstClr val="black">
                <a:alpha val="40000"/>
              </a:prstClr>
            </a:outerShdw>
          </a:effectLst>
        </p:spPr>
      </p:pic>
      <p:sp>
        <p:nvSpPr>
          <p:cNvPr id="13" name="12 CuadroTexto"/>
          <p:cNvSpPr txBox="1"/>
          <p:nvPr/>
        </p:nvSpPr>
        <p:spPr>
          <a:xfrm>
            <a:off x="2576943" y="436419"/>
            <a:ext cx="4352474" cy="1015663"/>
          </a:xfrm>
          <a:prstGeom prst="rect">
            <a:avLst/>
          </a:prstGeom>
          <a:noFill/>
        </p:spPr>
        <p:txBody>
          <a:bodyPr wrap="none" rtlCol="0">
            <a:spAutoFit/>
          </a:bodyPr>
          <a:lstStyle/>
          <a:p>
            <a:r>
              <a:rPr lang="en-US" sz="2400" smtClean="0">
                <a:solidFill>
                  <a:schemeClr val="bg1"/>
                </a:solidFill>
                <a:effectLst>
                  <a:outerShdw blurRad="38100" dist="38100" dir="2700000" algn="tl">
                    <a:srgbClr val="000000">
                      <a:alpha val="43137"/>
                    </a:srgbClr>
                  </a:outerShdw>
                </a:effectLst>
                <a:latin typeface="BankGothic Lt BT" pitchFamily="34" charset="0"/>
              </a:rPr>
              <a:t>EZEIZA AIRPORT:</a:t>
            </a:r>
          </a:p>
          <a:p>
            <a:endParaRPr lang="en-US" smtClean="0">
              <a:solidFill>
                <a:schemeClr val="bg1"/>
              </a:solidFill>
              <a:effectLst>
                <a:outerShdw blurRad="38100" dist="38100" dir="2700000" algn="tl">
                  <a:srgbClr val="000000">
                    <a:alpha val="43137"/>
                  </a:srgbClr>
                </a:outerShdw>
              </a:effectLst>
              <a:latin typeface="BankGothic Lt BT" pitchFamily="34" charset="0"/>
            </a:endParaRPr>
          </a:p>
          <a:p>
            <a:r>
              <a:rPr lang="en-US" smtClean="0">
                <a:solidFill>
                  <a:schemeClr val="bg1"/>
                </a:solidFill>
                <a:effectLst>
                  <a:outerShdw blurRad="38100" dist="38100" dir="2700000" algn="tl">
                    <a:srgbClr val="000000">
                      <a:alpha val="43137"/>
                    </a:srgbClr>
                  </a:outerShdw>
                </a:effectLst>
                <a:latin typeface="BankGothic Lt BT" pitchFamily="34" charset="0"/>
              </a:rPr>
              <a:t>	CONNECTS THE WORLD...</a:t>
            </a:r>
            <a:endParaRPr lang="en-US">
              <a:solidFill>
                <a:schemeClr val="bg1"/>
              </a:solidFill>
              <a:effectLst>
                <a:outerShdw blurRad="38100" dist="38100" dir="2700000" algn="tl">
                  <a:srgbClr val="000000">
                    <a:alpha val="43137"/>
                  </a:srgbClr>
                </a:outerShdw>
              </a:effectLst>
              <a:latin typeface="BankGothic Lt BT" pitchFamily="34" charset="0"/>
            </a:endParaRPr>
          </a:p>
        </p:txBody>
      </p:sp>
      <p:sp>
        <p:nvSpPr>
          <p:cNvPr id="14" name="13 CuadroTexto"/>
          <p:cNvSpPr txBox="1"/>
          <p:nvPr/>
        </p:nvSpPr>
        <p:spPr>
          <a:xfrm>
            <a:off x="6033648" y="3342410"/>
            <a:ext cx="2816797" cy="369332"/>
          </a:xfrm>
          <a:prstGeom prst="rect">
            <a:avLst/>
          </a:prstGeom>
          <a:noFill/>
        </p:spPr>
        <p:txBody>
          <a:bodyPr wrap="none" rtlCol="0">
            <a:spAutoFit/>
          </a:bodyPr>
          <a:lstStyle/>
          <a:p>
            <a:r>
              <a:rPr lang="en-US" smtClean="0">
                <a:solidFill>
                  <a:schemeClr val="bg1"/>
                </a:solidFill>
                <a:effectLst>
                  <a:outerShdw blurRad="38100" dist="38100" dir="2700000" algn="tl">
                    <a:srgbClr val="000000">
                      <a:alpha val="43137"/>
                    </a:srgbClr>
                  </a:outerShdw>
                </a:effectLst>
                <a:latin typeface="BankGothic Lt BT" pitchFamily="34" charset="0"/>
              </a:rPr>
              <a:t>...TO BUENOS AIRES</a:t>
            </a:r>
            <a:endParaRPr lang="en-US">
              <a:solidFill>
                <a:schemeClr val="bg1"/>
              </a:solidFill>
              <a:effectLst>
                <a:outerShdw blurRad="38100" dist="38100" dir="2700000" algn="tl">
                  <a:srgbClr val="000000">
                    <a:alpha val="43137"/>
                  </a:srgbClr>
                </a:outerShdw>
              </a:effectLst>
              <a:latin typeface="BankGothic Lt BT" pitchFamily="34" charset="0"/>
            </a:endParaRPr>
          </a:p>
        </p:txBody>
      </p:sp>
      <p:grpSp>
        <p:nvGrpSpPr>
          <p:cNvPr id="19" name="18 Grupo"/>
          <p:cNvGrpSpPr>
            <a:grpSpLocks noChangeAspect="1"/>
          </p:cNvGrpSpPr>
          <p:nvPr/>
        </p:nvGrpSpPr>
        <p:grpSpPr>
          <a:xfrm>
            <a:off x="7563706" y="4199987"/>
            <a:ext cx="1473480" cy="584447"/>
            <a:chOff x="6711661" y="3216923"/>
            <a:chExt cx="3683700" cy="1461116"/>
          </a:xfrm>
        </p:grpSpPr>
        <p:pic>
          <p:nvPicPr>
            <p:cNvPr id="20" name="Picture 8" descr="logooficialCNEAbariloche copia"/>
            <p:cNvPicPr>
              <a:picLocks noChangeAspect="1" noChangeArrowheads="1"/>
            </p:cNvPicPr>
            <p:nvPr/>
          </p:nvPicPr>
          <p:blipFill>
            <a:blip r:embed="rId9" cstate="print"/>
            <a:srcRect/>
            <a:stretch>
              <a:fillRect/>
            </a:stretch>
          </p:blipFill>
          <p:spPr bwMode="auto">
            <a:xfrm>
              <a:off x="8094323" y="3216923"/>
              <a:ext cx="1119187" cy="1120776"/>
            </a:xfrm>
            <a:prstGeom prst="roundRect">
              <a:avLst>
                <a:gd name="adj" fmla="val 1703"/>
              </a:avLst>
            </a:prstGeom>
            <a:solidFill>
              <a:srgbClr val="FFFFFF">
                <a:shade val="85000"/>
              </a:srgbClr>
            </a:solidFill>
            <a:ln>
              <a:noFill/>
            </a:ln>
            <a:effectLst>
              <a:reflection blurRad="12700" stA="38000" endPos="28000" dist="5000" dir="5400000" sy="-100000" algn="bl" rotWithShape="0"/>
            </a:effectLst>
          </p:spPr>
        </p:pic>
        <p:sp>
          <p:nvSpPr>
            <p:cNvPr id="21" name="20 CuadroTexto"/>
            <p:cNvSpPr txBox="1"/>
            <p:nvPr/>
          </p:nvSpPr>
          <p:spPr>
            <a:xfrm>
              <a:off x="6711661" y="3985542"/>
              <a:ext cx="3683700" cy="692497"/>
            </a:xfrm>
            <a:prstGeom prst="rect">
              <a:avLst/>
            </a:prstGeom>
            <a:noFill/>
          </p:spPr>
          <p:txBody>
            <a:bodyPr wrap="none" rtlCol="0">
              <a:spAutoFit/>
            </a:bodyPr>
            <a:lstStyle/>
            <a:p>
              <a:pPr algn="r"/>
              <a:r>
                <a:rPr lang="en-US" sz="600" smtClean="0">
                  <a:latin typeface="BankGothic Lt BT" pitchFamily="34" charset="0"/>
                </a:rPr>
                <a:t>NATIONAL </a:t>
              </a:r>
            </a:p>
            <a:p>
              <a:pPr algn="r"/>
              <a:r>
                <a:rPr lang="en-US" sz="600" smtClean="0">
                  <a:latin typeface="BankGothic Lt BT" pitchFamily="34" charset="0"/>
                </a:rPr>
                <a:t>ATOMIC ENERGY COMMISSION</a:t>
              </a:r>
              <a:endParaRPr lang="en-US" sz="600">
                <a:latin typeface="BankGothic Lt BT" pitchFamily="34" charset="0"/>
              </a:endParaRPr>
            </a:p>
          </p:txBody>
        </p:sp>
      </p:grpSp>
      <p:pic>
        <p:nvPicPr>
          <p:cNvPr id="16" name="15 Imagen"/>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8508906" y="0"/>
            <a:ext cx="635094" cy="632675"/>
          </a:xfrm>
          <a:prstGeom prst="rect">
            <a:avLst/>
          </a:prstGeom>
        </p:spPr>
      </p:pic>
    </p:spTree>
  </p:cSld>
  <p:clrMapOvr>
    <a:masterClrMapping/>
  </p:clrMapOvr>
  <p:transition spd="slow">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997519" y="3855032"/>
            <a:ext cx="6106928" cy="584775"/>
          </a:xfrm>
          <a:prstGeom prst="rect">
            <a:avLst/>
          </a:prstGeom>
          <a:noFill/>
        </p:spPr>
        <p:txBody>
          <a:bodyPr wrap="none" rtlCol="0">
            <a:spAutoFit/>
          </a:bodyPr>
          <a:lstStyle/>
          <a:p>
            <a:r>
              <a:rPr lang="en-US" sz="3200" smtClean="0">
                <a:solidFill>
                  <a:schemeClr val="bg1"/>
                </a:solidFill>
                <a:effectLst>
                  <a:outerShdw blurRad="38100" dist="38100" dir="2700000" algn="tl">
                    <a:srgbClr val="000000">
                      <a:alpha val="43137"/>
                    </a:srgbClr>
                  </a:outerShdw>
                </a:effectLst>
                <a:latin typeface="BankGothic Lt BT" pitchFamily="34" charset="0"/>
              </a:rPr>
              <a:t>we will be waiting for you!</a:t>
            </a:r>
            <a:endParaRPr lang="en-US" sz="3200">
              <a:solidFill>
                <a:schemeClr val="bg1"/>
              </a:solidFill>
              <a:effectLst>
                <a:outerShdw blurRad="38100" dist="38100" dir="2700000" algn="tl">
                  <a:srgbClr val="000000">
                    <a:alpha val="43137"/>
                  </a:srgbClr>
                </a:outerShdw>
              </a:effectLst>
              <a:latin typeface="BankGothic Lt BT" pitchFamily="34" charset="0"/>
            </a:endParaRPr>
          </a:p>
        </p:txBody>
      </p:sp>
      <p:sp>
        <p:nvSpPr>
          <p:cNvPr id="11" name="10 CuadroTexto"/>
          <p:cNvSpPr txBox="1"/>
          <p:nvPr/>
        </p:nvSpPr>
        <p:spPr>
          <a:xfrm>
            <a:off x="0" y="4835723"/>
            <a:ext cx="4031873" cy="307777"/>
          </a:xfrm>
          <a:prstGeom prst="rect">
            <a:avLst/>
          </a:prstGeom>
          <a:noFill/>
        </p:spPr>
        <p:txBody>
          <a:bodyPr wrap="none" rtlCol="0">
            <a:spAutoFit/>
          </a:bodyPr>
          <a:lstStyle/>
          <a:p>
            <a:r>
              <a:rPr lang="es-ES" sz="1400" smtClean="0">
                <a:solidFill>
                  <a:schemeClr val="bg1"/>
                </a:solidFill>
                <a:latin typeface="BankGothic Lt BT" pitchFamily="34" charset="0"/>
              </a:rPr>
              <a:t>ICNCT20 ”Thinking across boundaries”</a:t>
            </a:r>
            <a:endParaRPr lang="en-US" sz="1400">
              <a:solidFill>
                <a:schemeClr val="bg1"/>
              </a:solidFill>
              <a:latin typeface="BankGothic Lt BT" pitchFamily="34" charset="0"/>
            </a:endParaRPr>
          </a:p>
        </p:txBody>
      </p:sp>
      <p:pic>
        <p:nvPicPr>
          <p:cNvPr id="1026" name="Picture 2" descr="Image result for BUENOS AIRES tango"/>
          <p:cNvPicPr>
            <a:picLocks noChangeAspect="1" noChangeArrowheads="1"/>
          </p:cNvPicPr>
          <p:nvPr/>
        </p:nvPicPr>
        <p:blipFill>
          <a:blip r:embed="rId3" cstate="print"/>
          <a:srcRect/>
          <a:stretch>
            <a:fillRect/>
          </a:stretch>
        </p:blipFill>
        <p:spPr bwMode="auto">
          <a:xfrm>
            <a:off x="3678095" y="1567294"/>
            <a:ext cx="4956752" cy="2287732"/>
          </a:xfrm>
          <a:prstGeom prst="rect">
            <a:avLst/>
          </a:prstGeom>
          <a:noFill/>
          <a:effectLst>
            <a:outerShdw blurRad="50800" dist="38100" dir="2700000" algn="tl" rotWithShape="0">
              <a:prstClr val="black">
                <a:alpha val="40000"/>
              </a:prstClr>
            </a:outerShdw>
          </a:effectLst>
        </p:spPr>
      </p:pic>
      <p:pic>
        <p:nvPicPr>
          <p:cNvPr id="12" name="11 Imagen" descr="bsas-noche_640.jpg"/>
          <p:cNvPicPr>
            <a:picLocks noChangeAspect="1"/>
          </p:cNvPicPr>
          <p:nvPr/>
        </p:nvPicPr>
        <p:blipFill>
          <a:blip r:embed="rId4" cstate="print"/>
          <a:stretch>
            <a:fillRect/>
          </a:stretch>
        </p:blipFill>
        <p:spPr>
          <a:xfrm>
            <a:off x="232755" y="145472"/>
            <a:ext cx="5606935" cy="2190209"/>
          </a:xfrm>
          <a:prstGeom prst="rect">
            <a:avLst/>
          </a:prstGeom>
          <a:effectLst>
            <a:outerShdw blurRad="50800" dist="38100" dir="2700000" algn="tl" rotWithShape="0">
              <a:prstClr val="black">
                <a:alpha val="40000"/>
              </a:prstClr>
            </a:outerShdw>
          </a:effectLst>
        </p:spPr>
      </p:pic>
      <p:grpSp>
        <p:nvGrpSpPr>
          <p:cNvPr id="14" name="13 Grupo"/>
          <p:cNvGrpSpPr>
            <a:grpSpLocks noChangeAspect="1"/>
          </p:cNvGrpSpPr>
          <p:nvPr/>
        </p:nvGrpSpPr>
        <p:grpSpPr>
          <a:xfrm>
            <a:off x="7563706" y="4199987"/>
            <a:ext cx="1473480" cy="584447"/>
            <a:chOff x="6711661" y="3216923"/>
            <a:chExt cx="3683700" cy="1461116"/>
          </a:xfrm>
        </p:grpSpPr>
        <p:pic>
          <p:nvPicPr>
            <p:cNvPr id="15" name="Picture 8" descr="logooficialCNEAbariloche copia"/>
            <p:cNvPicPr>
              <a:picLocks noChangeAspect="1" noChangeArrowheads="1"/>
            </p:cNvPicPr>
            <p:nvPr/>
          </p:nvPicPr>
          <p:blipFill>
            <a:blip r:embed="rId5" cstate="print"/>
            <a:srcRect/>
            <a:stretch>
              <a:fillRect/>
            </a:stretch>
          </p:blipFill>
          <p:spPr bwMode="auto">
            <a:xfrm>
              <a:off x="8094323" y="3216923"/>
              <a:ext cx="1119187" cy="1120776"/>
            </a:xfrm>
            <a:prstGeom prst="roundRect">
              <a:avLst>
                <a:gd name="adj" fmla="val 1703"/>
              </a:avLst>
            </a:prstGeom>
            <a:solidFill>
              <a:srgbClr val="FFFFFF">
                <a:shade val="85000"/>
              </a:srgbClr>
            </a:solidFill>
            <a:ln>
              <a:noFill/>
            </a:ln>
            <a:effectLst>
              <a:reflection blurRad="12700" stA="38000" endPos="28000" dist="5000" dir="5400000" sy="-100000" algn="bl" rotWithShape="0"/>
            </a:effectLst>
          </p:spPr>
        </p:pic>
        <p:sp>
          <p:nvSpPr>
            <p:cNvPr id="16" name="15 CuadroTexto"/>
            <p:cNvSpPr txBox="1"/>
            <p:nvPr/>
          </p:nvSpPr>
          <p:spPr>
            <a:xfrm>
              <a:off x="6711661" y="3985542"/>
              <a:ext cx="3683700" cy="692497"/>
            </a:xfrm>
            <a:prstGeom prst="rect">
              <a:avLst/>
            </a:prstGeom>
            <a:noFill/>
          </p:spPr>
          <p:txBody>
            <a:bodyPr wrap="none" rtlCol="0">
              <a:spAutoFit/>
            </a:bodyPr>
            <a:lstStyle/>
            <a:p>
              <a:pPr algn="r"/>
              <a:r>
                <a:rPr lang="en-US" sz="600" smtClean="0">
                  <a:latin typeface="BankGothic Lt BT" pitchFamily="34" charset="0"/>
                </a:rPr>
                <a:t>NATIONAL </a:t>
              </a:r>
            </a:p>
            <a:p>
              <a:pPr algn="r"/>
              <a:r>
                <a:rPr lang="en-US" sz="600" smtClean="0">
                  <a:latin typeface="BankGothic Lt BT" pitchFamily="34" charset="0"/>
                </a:rPr>
                <a:t>ATOMIC ENERGY COMMISSION</a:t>
              </a:r>
              <a:endParaRPr lang="en-US" sz="600">
                <a:latin typeface="BankGothic Lt BT" pitchFamily="34" charset="0"/>
              </a:endParaRPr>
            </a:p>
          </p:txBody>
        </p:sp>
      </p:grpSp>
      <p:pic>
        <p:nvPicPr>
          <p:cNvPr id="10" name="9 Imagen"/>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508906" y="0"/>
            <a:ext cx="635094" cy="632675"/>
          </a:xfrm>
          <a:prstGeom prst="rect">
            <a:avLst/>
          </a:prstGeom>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0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411210" y="208331"/>
            <a:ext cx="8001000" cy="4678204"/>
          </a:xfrm>
          <a:prstGeom prst="rect">
            <a:avLst/>
          </a:prstGeom>
          <a:noFill/>
        </p:spPr>
        <p:txBody>
          <a:bodyPr wrap="square" rtlCol="0">
            <a:spAutoFit/>
          </a:bodyPr>
          <a:lstStyle/>
          <a:p>
            <a:pPr algn="r"/>
            <a:r>
              <a:rPr lang="en-US" sz="2000" smtClean="0">
                <a:solidFill>
                  <a:schemeClr val="bg1"/>
                </a:solidFill>
                <a:effectLst>
                  <a:outerShdw blurRad="38100" dist="38100" dir="2700000" algn="tl">
                    <a:srgbClr val="000000">
                      <a:alpha val="43137"/>
                    </a:srgbClr>
                  </a:outerShdw>
                </a:effectLst>
                <a:latin typeface="BankGothic Lt BT" pitchFamily="34" charset="0"/>
              </a:rPr>
              <a:t>THERE IS NO SINGLE APPROACH TO CANCER TREATMENT TODAY.</a:t>
            </a:r>
          </a:p>
          <a:p>
            <a:pPr algn="r"/>
            <a:r>
              <a:rPr lang="en-US" sz="2000" smtClean="0">
                <a:solidFill>
                  <a:schemeClr val="bg1"/>
                </a:solidFill>
                <a:effectLst>
                  <a:outerShdw blurRad="38100" dist="38100" dir="2700000" algn="tl">
                    <a:srgbClr val="000000">
                      <a:alpha val="43137"/>
                    </a:srgbClr>
                  </a:outerShdw>
                </a:effectLst>
                <a:latin typeface="BankGothic Lt BT" pitchFamily="34" charset="0"/>
              </a:rPr>
              <a:t> </a:t>
            </a:r>
          </a:p>
          <a:p>
            <a:pPr algn="r"/>
            <a:r>
              <a:rPr lang="en-US" sz="2000" smtClean="0">
                <a:solidFill>
                  <a:schemeClr val="bg1"/>
                </a:solidFill>
                <a:effectLst>
                  <a:outerShdw blurRad="38100" dist="38100" dir="2700000" algn="tl">
                    <a:srgbClr val="000000">
                      <a:alpha val="43137"/>
                    </a:srgbClr>
                  </a:outerShdw>
                </a:effectLst>
                <a:latin typeface="BankGothic Lt BT" pitchFamily="34" charset="0"/>
              </a:rPr>
              <a:t>THE SUCCESS OF THE TREATMENT DEPENDS STRONGLY ON THE INTELLIGENT COMBINATION OF DIFFERENT STRATEGIES. </a:t>
            </a:r>
          </a:p>
          <a:p>
            <a:pPr algn="r"/>
            <a:endParaRPr lang="en-US" sz="2000" smtClean="0">
              <a:solidFill>
                <a:schemeClr val="bg1"/>
              </a:solidFill>
              <a:effectLst>
                <a:outerShdw blurRad="38100" dist="38100" dir="2700000" algn="tl">
                  <a:srgbClr val="000000">
                    <a:alpha val="43137"/>
                  </a:srgbClr>
                </a:outerShdw>
              </a:effectLst>
              <a:latin typeface="BankGothic Lt BT" pitchFamily="34" charset="0"/>
            </a:endParaRPr>
          </a:p>
          <a:p>
            <a:pPr algn="r"/>
            <a:r>
              <a:rPr lang="en-US" sz="2000" smtClean="0">
                <a:solidFill>
                  <a:schemeClr val="bg1"/>
                </a:solidFill>
                <a:effectLst>
                  <a:outerShdw blurRad="38100" dist="38100" dir="2700000" algn="tl">
                    <a:srgbClr val="000000">
                      <a:alpha val="43137"/>
                    </a:srgbClr>
                  </a:outerShdw>
                </a:effectLst>
                <a:latin typeface="BankGothic Lt BT" pitchFamily="34" charset="0"/>
              </a:rPr>
              <a:t>SOLUTIONS COME FROM DISCIPLINES THAT HAVE BEEN SUCCESSFULLY INTERRELATED IN A SINGLE, INTEGRAL APPROACH.</a:t>
            </a:r>
          </a:p>
          <a:p>
            <a:pPr algn="r"/>
            <a:endParaRPr lang="es-ES" sz="2000" smtClean="0">
              <a:solidFill>
                <a:schemeClr val="bg1"/>
              </a:solidFill>
              <a:effectLst>
                <a:outerShdw blurRad="38100" dist="38100" dir="2700000" algn="tl">
                  <a:srgbClr val="000000">
                    <a:alpha val="43137"/>
                  </a:srgbClr>
                </a:outerShdw>
              </a:effectLst>
              <a:latin typeface="BankGothic Lt BT" pitchFamily="34" charset="0"/>
            </a:endParaRPr>
          </a:p>
          <a:p>
            <a:pPr algn="r"/>
            <a:r>
              <a:rPr lang="en-US" sz="2000" smtClean="0">
                <a:solidFill>
                  <a:schemeClr val="bg1"/>
                </a:solidFill>
                <a:effectLst>
                  <a:outerShdw blurRad="38100" dist="38100" dir="2700000" algn="tl">
                    <a:srgbClr val="000000">
                      <a:alpha val="43137"/>
                    </a:srgbClr>
                  </a:outerShdw>
                </a:effectLst>
                <a:latin typeface="BankGothic Lt BT" pitchFamily="34" charset="0"/>
              </a:rPr>
              <a:t>IT IS THIS INTERDISCIPLINARY APPROACH THAT PROMOTES CREATIVITY AND THE DISCOVERY OF NEW ALTERNATIVES BY “THINKING ACROSS BOUNDARIES”.</a:t>
            </a:r>
            <a:endParaRPr lang="es-ES" sz="2000" smtClean="0">
              <a:solidFill>
                <a:schemeClr val="bg1"/>
              </a:solidFill>
              <a:effectLst>
                <a:outerShdw blurRad="38100" dist="38100" dir="2700000" algn="tl">
                  <a:srgbClr val="000000">
                    <a:alpha val="43137"/>
                  </a:srgbClr>
                </a:outerShdw>
              </a:effectLst>
              <a:latin typeface="BankGothic Lt BT" pitchFamily="34" charset="0"/>
            </a:endParaRPr>
          </a:p>
          <a:p>
            <a:pPr algn="r"/>
            <a:endParaRPr lang="en-US" sz="2000">
              <a:solidFill>
                <a:schemeClr val="bg1"/>
              </a:solidFill>
              <a:effectLst>
                <a:outerShdw blurRad="38100" dist="38100" dir="2700000" algn="tl">
                  <a:srgbClr val="000000">
                    <a:alpha val="43137"/>
                  </a:srgbClr>
                </a:outerShdw>
              </a:effectLst>
              <a:latin typeface="BankGothic Lt BT" pitchFamily="34" charset="0"/>
            </a:endParaRPr>
          </a:p>
        </p:txBody>
      </p:sp>
      <p:sp>
        <p:nvSpPr>
          <p:cNvPr id="6" name="5 CuadroTexto"/>
          <p:cNvSpPr txBox="1"/>
          <p:nvPr/>
        </p:nvSpPr>
        <p:spPr>
          <a:xfrm>
            <a:off x="0" y="4835723"/>
            <a:ext cx="4031873" cy="307777"/>
          </a:xfrm>
          <a:prstGeom prst="rect">
            <a:avLst/>
          </a:prstGeom>
          <a:noFill/>
        </p:spPr>
        <p:txBody>
          <a:bodyPr wrap="none" rtlCol="0">
            <a:spAutoFit/>
          </a:bodyPr>
          <a:lstStyle/>
          <a:p>
            <a:r>
              <a:rPr lang="es-ES" sz="1400" smtClean="0">
                <a:solidFill>
                  <a:schemeClr val="bg1"/>
                </a:solidFill>
                <a:latin typeface="BankGothic Lt BT" pitchFamily="34" charset="0"/>
              </a:rPr>
              <a:t>ICNCT20 ”Thinking across boundaries”</a:t>
            </a:r>
            <a:endParaRPr lang="en-US" sz="1400">
              <a:solidFill>
                <a:schemeClr val="bg1"/>
              </a:solidFill>
              <a:latin typeface="BankGothic Lt BT" pitchFamily="34" charset="0"/>
            </a:endParaRPr>
          </a:p>
        </p:txBody>
      </p:sp>
      <p:pic>
        <p:nvPicPr>
          <p:cNvPr id="7" name="6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508906" y="0"/>
            <a:ext cx="635094" cy="632675"/>
          </a:xfrm>
          <a:prstGeom prst="rect">
            <a:avLst/>
          </a:prstGeom>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30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3000"/>
                                        <p:tgtEl>
                                          <p:spTgt spid="4">
                                            <p:txEl>
                                              <p:pRg st="1" end="1"/>
                                            </p:txEl>
                                          </p:spTgt>
                                        </p:tgtEl>
                                      </p:cBhvr>
                                    </p:animEffect>
                                  </p:childTnLst>
                                </p:cTn>
                              </p:par>
                            </p:childTnLst>
                          </p:cTn>
                        </p:par>
                        <p:par>
                          <p:cTn id="11" fill="hold">
                            <p:stCondLst>
                              <p:cond delay="3000"/>
                            </p:stCondLst>
                            <p:childTnLst>
                              <p:par>
                                <p:cTn id="12" presetID="10" presetClass="entr" presetSubtype="0" fill="hold" grpId="0" nodeType="after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3000"/>
                                        <p:tgtEl>
                                          <p:spTgt spid="4">
                                            <p:txEl>
                                              <p:pRg st="2" end="2"/>
                                            </p:txEl>
                                          </p:spTgt>
                                        </p:tgtEl>
                                      </p:cBhvr>
                                    </p:animEffect>
                                  </p:childTnLst>
                                </p:cTn>
                              </p:par>
                            </p:childTnLst>
                          </p:cTn>
                        </p:par>
                        <p:par>
                          <p:cTn id="15" fill="hold">
                            <p:stCondLst>
                              <p:cond delay="6000"/>
                            </p:stCondLst>
                            <p:childTnLst>
                              <p:par>
                                <p:cTn id="16" presetID="10" presetClass="entr" presetSubtype="0" fill="hold" grpId="0" nodeType="after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fade">
                                      <p:cBhvr>
                                        <p:cTn id="18" dur="3000"/>
                                        <p:tgtEl>
                                          <p:spTgt spid="4">
                                            <p:txEl>
                                              <p:pRg st="4" end="4"/>
                                            </p:txEl>
                                          </p:spTgt>
                                        </p:tgtEl>
                                      </p:cBhvr>
                                    </p:animEffect>
                                  </p:childTnLst>
                                </p:cTn>
                              </p:par>
                            </p:childTnLst>
                          </p:cTn>
                        </p:par>
                        <p:par>
                          <p:cTn id="19" fill="hold">
                            <p:stCondLst>
                              <p:cond delay="9000"/>
                            </p:stCondLst>
                            <p:childTnLst>
                              <p:par>
                                <p:cTn id="20" presetID="10" presetClass="entr" presetSubtype="0" fill="hold" grpId="0" nodeType="after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fade">
                                      <p:cBhvr>
                                        <p:cTn id="22" dur="30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913184" y="928396"/>
            <a:ext cx="5378395" cy="1938992"/>
          </a:xfrm>
          <a:prstGeom prst="rect">
            <a:avLst/>
          </a:prstGeom>
          <a:noFill/>
        </p:spPr>
        <p:txBody>
          <a:bodyPr wrap="none" rtlCol="0">
            <a:spAutoFit/>
          </a:bodyPr>
          <a:lstStyle/>
          <a:p>
            <a:r>
              <a:rPr lang="en-US" sz="2400" b="1" smtClean="0">
                <a:solidFill>
                  <a:schemeClr val="bg1"/>
                </a:solidFill>
                <a:effectLst>
                  <a:outerShdw blurRad="38100" dist="38100" dir="2700000" algn="tl">
                    <a:srgbClr val="000000">
                      <a:alpha val="43137"/>
                    </a:srgbClr>
                  </a:outerShdw>
                </a:effectLst>
                <a:latin typeface="BankGothic Lt BT" pitchFamily="34" charset="0"/>
              </a:rPr>
              <a:t>why us</a:t>
            </a:r>
          </a:p>
          <a:p>
            <a:r>
              <a:rPr lang="en-US" sz="2400" b="1" smtClean="0">
                <a:solidFill>
                  <a:schemeClr val="bg1"/>
                </a:solidFill>
                <a:effectLst>
                  <a:outerShdw blurRad="38100" dist="38100" dir="2700000" algn="tl">
                    <a:srgbClr val="000000">
                      <a:alpha val="43137"/>
                    </a:srgbClr>
                  </a:outerShdw>
                </a:effectLst>
                <a:latin typeface="BankGothic Lt BT" pitchFamily="34" charset="0"/>
              </a:rPr>
              <a:t>	</a:t>
            </a:r>
          </a:p>
          <a:p>
            <a:r>
              <a:rPr lang="en-US" sz="2400" b="1" smtClean="0">
                <a:solidFill>
                  <a:schemeClr val="bg1"/>
                </a:solidFill>
                <a:effectLst>
                  <a:outerShdw blurRad="38100" dist="38100" dir="2700000" algn="tl">
                    <a:srgbClr val="000000">
                      <a:alpha val="43137"/>
                    </a:srgbClr>
                  </a:outerShdw>
                </a:effectLst>
                <a:latin typeface="BankGothic Lt BT" pitchFamily="34" charset="0"/>
              </a:rPr>
              <a:t>	why argentina</a:t>
            </a:r>
          </a:p>
          <a:p>
            <a:r>
              <a:rPr lang="en-US" sz="2400" b="1" smtClean="0">
                <a:solidFill>
                  <a:schemeClr val="bg1"/>
                </a:solidFill>
                <a:effectLst>
                  <a:outerShdw blurRad="38100" dist="38100" dir="2700000" algn="tl">
                    <a:srgbClr val="000000">
                      <a:alpha val="43137"/>
                    </a:srgbClr>
                  </a:outerShdw>
                </a:effectLst>
                <a:latin typeface="BankGothic Lt BT" pitchFamily="34" charset="0"/>
              </a:rPr>
              <a:t>		</a:t>
            </a:r>
          </a:p>
          <a:p>
            <a:r>
              <a:rPr lang="en-US" sz="2400" b="1" smtClean="0">
                <a:solidFill>
                  <a:schemeClr val="bg1"/>
                </a:solidFill>
                <a:effectLst>
                  <a:outerShdw blurRad="38100" dist="38100" dir="2700000" algn="tl">
                    <a:srgbClr val="000000">
                      <a:alpha val="43137"/>
                    </a:srgbClr>
                  </a:outerShdw>
                </a:effectLst>
                <a:latin typeface="BankGothic Lt BT" pitchFamily="34" charset="0"/>
              </a:rPr>
              <a:t>				why cnea</a:t>
            </a:r>
            <a:endParaRPr lang="en-US" sz="2400" b="1">
              <a:solidFill>
                <a:schemeClr val="bg1"/>
              </a:solidFill>
              <a:effectLst>
                <a:outerShdw blurRad="38100" dist="38100" dir="2700000" algn="tl">
                  <a:srgbClr val="000000">
                    <a:alpha val="43137"/>
                  </a:srgbClr>
                </a:outerShdw>
              </a:effectLst>
              <a:latin typeface="BankGothic Lt BT" pitchFamily="34" charset="0"/>
            </a:endParaRPr>
          </a:p>
        </p:txBody>
      </p:sp>
      <p:sp>
        <p:nvSpPr>
          <p:cNvPr id="7" name="6 CuadroTexto"/>
          <p:cNvSpPr txBox="1"/>
          <p:nvPr/>
        </p:nvSpPr>
        <p:spPr>
          <a:xfrm>
            <a:off x="0" y="4835723"/>
            <a:ext cx="4031873" cy="307777"/>
          </a:xfrm>
          <a:prstGeom prst="rect">
            <a:avLst/>
          </a:prstGeom>
          <a:noFill/>
        </p:spPr>
        <p:txBody>
          <a:bodyPr wrap="none" rtlCol="0">
            <a:spAutoFit/>
          </a:bodyPr>
          <a:lstStyle/>
          <a:p>
            <a:r>
              <a:rPr lang="es-ES" sz="1400" smtClean="0">
                <a:solidFill>
                  <a:schemeClr val="bg1"/>
                </a:solidFill>
                <a:latin typeface="BankGothic Lt BT" pitchFamily="34" charset="0"/>
              </a:rPr>
              <a:t>ICNCT20 ”Thinking across boundaries”</a:t>
            </a:r>
            <a:endParaRPr lang="en-US" sz="1400">
              <a:solidFill>
                <a:schemeClr val="bg1"/>
              </a:solidFill>
              <a:latin typeface="BankGothic Lt BT" pitchFamily="34" charset="0"/>
            </a:endParaRPr>
          </a:p>
        </p:txBody>
      </p:sp>
      <p:grpSp>
        <p:nvGrpSpPr>
          <p:cNvPr id="9" name="8 Grupo"/>
          <p:cNvGrpSpPr/>
          <p:nvPr/>
        </p:nvGrpSpPr>
        <p:grpSpPr>
          <a:xfrm>
            <a:off x="6680482" y="3642625"/>
            <a:ext cx="2446504" cy="952844"/>
            <a:chOff x="6680482" y="3578087"/>
            <a:chExt cx="2446504" cy="952844"/>
          </a:xfrm>
        </p:grpSpPr>
        <p:pic>
          <p:nvPicPr>
            <p:cNvPr id="6" name="Picture 8" descr="logooficialCNEAbariloche copia"/>
            <p:cNvPicPr>
              <a:picLocks noChangeAspect="1" noChangeArrowheads="1"/>
            </p:cNvPicPr>
            <p:nvPr/>
          </p:nvPicPr>
          <p:blipFill>
            <a:blip r:embed="rId3" cstate="print"/>
            <a:srcRect/>
            <a:stretch>
              <a:fillRect/>
            </a:stretch>
          </p:blipFill>
          <p:spPr bwMode="auto">
            <a:xfrm>
              <a:off x="7418885" y="3578087"/>
              <a:ext cx="758536" cy="759612"/>
            </a:xfrm>
            <a:prstGeom prst="roundRect">
              <a:avLst>
                <a:gd name="adj" fmla="val 1703"/>
              </a:avLst>
            </a:prstGeom>
            <a:solidFill>
              <a:srgbClr val="FFFFFF">
                <a:shade val="85000"/>
              </a:srgbClr>
            </a:solidFill>
            <a:ln>
              <a:noFill/>
            </a:ln>
            <a:effectLst>
              <a:reflection blurRad="12700" stA="38000" endPos="28000" dist="5000" dir="5400000" sy="-100000" algn="bl" rotWithShape="0"/>
            </a:effectLst>
          </p:spPr>
        </p:pic>
        <p:sp>
          <p:nvSpPr>
            <p:cNvPr id="5" name="4 CuadroTexto"/>
            <p:cNvSpPr txBox="1"/>
            <p:nvPr/>
          </p:nvSpPr>
          <p:spPr>
            <a:xfrm>
              <a:off x="6680482" y="4115433"/>
              <a:ext cx="2446504" cy="415498"/>
            </a:xfrm>
            <a:prstGeom prst="rect">
              <a:avLst/>
            </a:prstGeom>
            <a:noFill/>
          </p:spPr>
          <p:txBody>
            <a:bodyPr wrap="none" rtlCol="0">
              <a:spAutoFit/>
            </a:bodyPr>
            <a:lstStyle/>
            <a:p>
              <a:pPr algn="r"/>
              <a:r>
                <a:rPr lang="en-US" sz="1050" smtClean="0">
                  <a:latin typeface="BankGothic Lt BT" pitchFamily="34" charset="0"/>
                </a:rPr>
                <a:t>NATIONAL </a:t>
              </a:r>
            </a:p>
            <a:p>
              <a:pPr algn="r"/>
              <a:r>
                <a:rPr lang="en-US" sz="1050" smtClean="0">
                  <a:latin typeface="BankGothic Lt BT" pitchFamily="34" charset="0"/>
                </a:rPr>
                <a:t>ATOMIC ENERGY COMMISSION</a:t>
              </a:r>
              <a:endParaRPr lang="en-US" sz="1050">
                <a:latin typeface="BankGothic Lt BT" pitchFamily="34" charset="0"/>
              </a:endParaRPr>
            </a:p>
          </p:txBody>
        </p:sp>
      </p:grpSp>
      <p:pic>
        <p:nvPicPr>
          <p:cNvPr id="8" name="7 Imagen"/>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08906" y="0"/>
            <a:ext cx="635094" cy="632675"/>
          </a:xfrm>
          <a:prstGeom prst="rect">
            <a:avLst/>
          </a:prstGeom>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1000"/>
                                        <p:tgtEl>
                                          <p:spTgt spid="4">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1000"/>
                                        <p:tgtEl>
                                          <p:spTgt spid="4">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1000"/>
                                        <p:tgtEl>
                                          <p:spTgt spid="4">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fade">
                                      <p:cBhvr>
                                        <p:cTn id="19" dur="1000"/>
                                        <p:tgtEl>
                                          <p:spTgt spid="4">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197615" y="145461"/>
            <a:ext cx="6500497" cy="523220"/>
          </a:xfrm>
          <a:prstGeom prst="rect">
            <a:avLst/>
          </a:prstGeom>
          <a:noFill/>
        </p:spPr>
        <p:txBody>
          <a:bodyPr wrap="none" rtlCol="0">
            <a:spAutoFit/>
          </a:bodyPr>
          <a:lstStyle/>
          <a:p>
            <a:r>
              <a:rPr lang="en-US" sz="2800" smtClean="0">
                <a:solidFill>
                  <a:schemeClr val="bg1"/>
                </a:solidFill>
                <a:effectLst>
                  <a:outerShdw blurRad="38100" dist="38100" dir="2700000" algn="tl">
                    <a:srgbClr val="000000">
                      <a:alpha val="43137"/>
                    </a:srgbClr>
                  </a:outerShdw>
                </a:effectLst>
                <a:latin typeface="BankGothic Lt BT" pitchFamily="34" charset="0"/>
              </a:rPr>
              <a:t>THE ARGENTINE BNCT PROJECT</a:t>
            </a:r>
            <a:endParaRPr lang="en-US" sz="2800">
              <a:solidFill>
                <a:schemeClr val="bg1"/>
              </a:solidFill>
              <a:effectLst>
                <a:outerShdw blurRad="38100" dist="38100" dir="2700000" algn="tl">
                  <a:srgbClr val="000000">
                    <a:alpha val="43137"/>
                  </a:srgbClr>
                </a:outerShdw>
              </a:effectLst>
              <a:latin typeface="BankGothic Lt BT" pitchFamily="34" charset="0"/>
            </a:endParaRPr>
          </a:p>
        </p:txBody>
      </p:sp>
      <p:sp>
        <p:nvSpPr>
          <p:cNvPr id="5" name="4 CuadroTexto"/>
          <p:cNvSpPr txBox="1"/>
          <p:nvPr/>
        </p:nvSpPr>
        <p:spPr>
          <a:xfrm>
            <a:off x="461357" y="702424"/>
            <a:ext cx="8188033" cy="4093428"/>
          </a:xfrm>
          <a:prstGeom prst="rect">
            <a:avLst/>
          </a:prstGeom>
          <a:noFill/>
        </p:spPr>
        <p:txBody>
          <a:bodyPr wrap="square" rtlCol="0">
            <a:spAutoFit/>
          </a:bodyPr>
          <a:lstStyle/>
          <a:p>
            <a:pPr>
              <a:buFont typeface="Arial" pitchFamily="34" charset="0"/>
              <a:buChar char="•"/>
            </a:pPr>
            <a:r>
              <a:rPr lang="en-US" sz="2000" dirty="0" smtClean="0">
                <a:solidFill>
                  <a:schemeClr val="bg1"/>
                </a:solidFill>
                <a:effectLst>
                  <a:outerShdw blurRad="38100" dist="38100" dir="2700000" algn="tl">
                    <a:srgbClr val="000000">
                      <a:alpha val="43137"/>
                    </a:srgbClr>
                  </a:outerShdw>
                </a:effectLst>
                <a:latin typeface="BankGothic Lt BT" pitchFamily="34" charset="0"/>
              </a:rPr>
              <a:t>23 years old.</a:t>
            </a:r>
          </a:p>
          <a:p>
            <a:pPr>
              <a:buFont typeface="Arial" pitchFamily="34" charset="0"/>
              <a:buChar char="•"/>
            </a:pPr>
            <a:endParaRPr lang="es-ES" sz="900" dirty="0" smtClean="0">
              <a:solidFill>
                <a:schemeClr val="bg1"/>
              </a:solidFill>
              <a:effectLst>
                <a:outerShdw blurRad="38100" dist="38100" dir="2700000" algn="tl">
                  <a:srgbClr val="000000">
                    <a:alpha val="43137"/>
                  </a:srgbClr>
                </a:outerShdw>
              </a:effectLst>
              <a:latin typeface="BankGothic Lt BT" pitchFamily="34" charset="0"/>
            </a:endParaRPr>
          </a:p>
          <a:p>
            <a:pPr>
              <a:buFont typeface="Arial" pitchFamily="34" charset="0"/>
              <a:buChar char="•"/>
            </a:pPr>
            <a:r>
              <a:rPr lang="en-US" sz="2000" dirty="0" smtClean="0">
                <a:solidFill>
                  <a:schemeClr val="bg1"/>
                </a:solidFill>
                <a:effectLst>
                  <a:outerShdw blurRad="38100" dist="38100" dir="2700000" algn="tl">
                    <a:srgbClr val="000000">
                      <a:alpha val="43137"/>
                    </a:srgbClr>
                  </a:outerShdw>
                </a:effectLst>
                <a:latin typeface="BankGothic Lt BT" pitchFamily="34" charset="0"/>
              </a:rPr>
              <a:t>Organized in 12 research &amp; development areas, covering engineering, mathematics, physics, biology, veterinary studies, chemistry and medicine.</a:t>
            </a:r>
          </a:p>
          <a:p>
            <a:pPr>
              <a:buFont typeface="Arial" pitchFamily="34" charset="0"/>
              <a:buChar char="•"/>
            </a:pPr>
            <a:endParaRPr lang="es-ES" sz="900" dirty="0" smtClean="0">
              <a:solidFill>
                <a:schemeClr val="bg1"/>
              </a:solidFill>
              <a:effectLst>
                <a:outerShdw blurRad="38100" dist="38100" dir="2700000" algn="tl">
                  <a:srgbClr val="000000">
                    <a:alpha val="43137"/>
                  </a:srgbClr>
                </a:outerShdw>
              </a:effectLst>
              <a:latin typeface="BankGothic Lt BT" pitchFamily="34" charset="0"/>
            </a:endParaRPr>
          </a:p>
          <a:p>
            <a:pPr>
              <a:buFont typeface="Arial" pitchFamily="34" charset="0"/>
              <a:buChar char="•"/>
            </a:pPr>
            <a:r>
              <a:rPr lang="en-US" sz="2000" dirty="0" smtClean="0">
                <a:solidFill>
                  <a:schemeClr val="bg1"/>
                </a:solidFill>
                <a:effectLst>
                  <a:outerShdw blurRad="38100" dist="38100" dir="2700000" algn="tl">
                    <a:srgbClr val="000000">
                      <a:alpha val="43137"/>
                    </a:srgbClr>
                  </a:outerShdw>
                </a:effectLst>
                <a:latin typeface="BankGothic Lt BT" pitchFamily="34" charset="0"/>
              </a:rPr>
              <a:t>has national and international collaborations in almost all areas of R&amp;D.</a:t>
            </a:r>
          </a:p>
          <a:p>
            <a:pPr>
              <a:buFont typeface="Arial" pitchFamily="34" charset="0"/>
              <a:buChar char="•"/>
            </a:pPr>
            <a:endParaRPr lang="es-ES" sz="900" dirty="0" smtClean="0">
              <a:solidFill>
                <a:schemeClr val="bg1"/>
              </a:solidFill>
              <a:effectLst>
                <a:outerShdw blurRad="38100" dist="38100" dir="2700000" algn="tl">
                  <a:srgbClr val="000000">
                    <a:alpha val="43137"/>
                  </a:srgbClr>
                </a:outerShdw>
              </a:effectLst>
              <a:latin typeface="BankGothic Lt BT" pitchFamily="34" charset="0"/>
            </a:endParaRPr>
          </a:p>
          <a:p>
            <a:pPr>
              <a:buFont typeface="Arial" pitchFamily="34" charset="0"/>
              <a:buChar char="•"/>
            </a:pPr>
            <a:r>
              <a:rPr lang="en-US" sz="2000" dirty="0" smtClean="0">
                <a:solidFill>
                  <a:schemeClr val="bg1"/>
                </a:solidFill>
                <a:effectLst>
                  <a:outerShdw blurRad="38100" dist="38100" dir="2700000" algn="tl">
                    <a:srgbClr val="000000">
                      <a:alpha val="43137"/>
                    </a:srgbClr>
                  </a:outerShdw>
                </a:effectLst>
                <a:latin typeface="BankGothic Lt BT" pitchFamily="34" charset="0"/>
              </a:rPr>
              <a:t>A project with an open program of clinical trials.</a:t>
            </a:r>
            <a:endParaRPr lang="es-ES" sz="2000" dirty="0" smtClean="0">
              <a:solidFill>
                <a:schemeClr val="bg1"/>
              </a:solidFill>
              <a:effectLst>
                <a:outerShdw blurRad="38100" dist="38100" dir="2700000" algn="tl">
                  <a:srgbClr val="000000">
                    <a:alpha val="43137"/>
                  </a:srgbClr>
                </a:outerShdw>
              </a:effectLst>
              <a:latin typeface="BankGothic Lt BT" pitchFamily="34" charset="0"/>
            </a:endParaRPr>
          </a:p>
          <a:p>
            <a:pPr>
              <a:buFont typeface="Arial" pitchFamily="34" charset="0"/>
              <a:buChar char="•"/>
            </a:pPr>
            <a:endParaRPr lang="en-US" sz="900" dirty="0" smtClean="0">
              <a:solidFill>
                <a:schemeClr val="bg1"/>
              </a:solidFill>
              <a:effectLst>
                <a:outerShdw blurRad="38100" dist="38100" dir="2700000" algn="tl">
                  <a:srgbClr val="000000">
                    <a:alpha val="43137"/>
                  </a:srgbClr>
                </a:outerShdw>
              </a:effectLst>
              <a:latin typeface="BankGothic Lt BT" pitchFamily="34" charset="0"/>
            </a:endParaRPr>
          </a:p>
          <a:p>
            <a:r>
              <a:rPr lang="en-US" sz="2400" b="1" smtClean="0">
                <a:solidFill>
                  <a:schemeClr val="bg1"/>
                </a:solidFill>
                <a:effectLst>
                  <a:outerShdw blurRad="38100" dist="38100" dir="2700000" algn="tl">
                    <a:srgbClr val="000000">
                      <a:alpha val="43137"/>
                    </a:srgbClr>
                  </a:outerShdw>
                </a:effectLst>
                <a:latin typeface="BankGothic Lt BT" pitchFamily="34" charset="0"/>
              </a:rPr>
              <a:t>...</a:t>
            </a:r>
            <a:r>
              <a:rPr lang="en-US" sz="2400" b="1">
                <a:solidFill>
                  <a:schemeClr val="bg1"/>
                </a:solidFill>
                <a:effectLst>
                  <a:outerShdw blurRad="38100" dist="38100" dir="2700000" algn="tl">
                    <a:srgbClr val="000000">
                      <a:alpha val="43137"/>
                    </a:srgbClr>
                  </a:outerShdw>
                </a:effectLst>
                <a:latin typeface="BankGothic Lt BT" pitchFamily="34" charset="0"/>
              </a:rPr>
              <a:t>AND BEYOND</a:t>
            </a:r>
          </a:p>
          <a:p>
            <a:r>
              <a:rPr lang="en-US" sz="2000">
                <a:solidFill>
                  <a:schemeClr val="bg1"/>
                </a:solidFill>
                <a:effectLst>
                  <a:outerShdw blurRad="38100" dist="38100" dir="2700000" algn="tl">
                    <a:srgbClr val="000000">
                      <a:alpha val="43137"/>
                    </a:srgbClr>
                  </a:outerShdw>
                </a:effectLst>
                <a:latin typeface="BankGothic Lt BT" pitchFamily="34" charset="0"/>
              </a:rPr>
              <a:t>    •New projects of particle therapies, especially protons and carbon ions.</a:t>
            </a:r>
          </a:p>
          <a:p>
            <a:endParaRPr lang="en-US" sz="2000" dirty="0">
              <a:solidFill>
                <a:schemeClr val="bg1"/>
              </a:solidFill>
              <a:effectLst>
                <a:outerShdw blurRad="38100" dist="38100" dir="2700000" algn="tl">
                  <a:srgbClr val="000000">
                    <a:alpha val="43137"/>
                  </a:srgbClr>
                </a:outerShdw>
              </a:effectLst>
              <a:latin typeface="BankGothic Lt BT" pitchFamily="34" charset="0"/>
            </a:endParaRPr>
          </a:p>
        </p:txBody>
      </p:sp>
      <p:grpSp>
        <p:nvGrpSpPr>
          <p:cNvPr id="6" name="5 Grupo"/>
          <p:cNvGrpSpPr>
            <a:grpSpLocks noChangeAspect="1"/>
          </p:cNvGrpSpPr>
          <p:nvPr/>
        </p:nvGrpSpPr>
        <p:grpSpPr>
          <a:xfrm>
            <a:off x="7563706" y="4199987"/>
            <a:ext cx="1473480" cy="584447"/>
            <a:chOff x="6711661" y="3216923"/>
            <a:chExt cx="3683700" cy="1461116"/>
          </a:xfrm>
        </p:grpSpPr>
        <p:pic>
          <p:nvPicPr>
            <p:cNvPr id="7" name="Picture 8" descr="logooficialCNEAbariloche copia"/>
            <p:cNvPicPr>
              <a:picLocks noChangeAspect="1" noChangeArrowheads="1"/>
            </p:cNvPicPr>
            <p:nvPr/>
          </p:nvPicPr>
          <p:blipFill>
            <a:blip r:embed="rId3" cstate="print"/>
            <a:srcRect/>
            <a:stretch>
              <a:fillRect/>
            </a:stretch>
          </p:blipFill>
          <p:spPr bwMode="auto">
            <a:xfrm>
              <a:off x="8094323" y="3216923"/>
              <a:ext cx="1119187" cy="1120776"/>
            </a:xfrm>
            <a:prstGeom prst="roundRect">
              <a:avLst>
                <a:gd name="adj" fmla="val 1703"/>
              </a:avLst>
            </a:prstGeom>
            <a:solidFill>
              <a:srgbClr val="FFFFFF">
                <a:shade val="85000"/>
              </a:srgbClr>
            </a:solidFill>
            <a:ln>
              <a:noFill/>
            </a:ln>
            <a:effectLst>
              <a:reflection blurRad="12700" stA="38000" endPos="28000" dist="5000" dir="5400000" sy="-100000" algn="bl" rotWithShape="0"/>
            </a:effectLst>
          </p:spPr>
        </p:pic>
        <p:sp>
          <p:nvSpPr>
            <p:cNvPr id="8" name="7 CuadroTexto"/>
            <p:cNvSpPr txBox="1"/>
            <p:nvPr/>
          </p:nvSpPr>
          <p:spPr>
            <a:xfrm>
              <a:off x="6711661" y="3985542"/>
              <a:ext cx="3683700" cy="692497"/>
            </a:xfrm>
            <a:prstGeom prst="rect">
              <a:avLst/>
            </a:prstGeom>
            <a:noFill/>
          </p:spPr>
          <p:txBody>
            <a:bodyPr wrap="none" rtlCol="0">
              <a:spAutoFit/>
            </a:bodyPr>
            <a:lstStyle/>
            <a:p>
              <a:pPr algn="r"/>
              <a:r>
                <a:rPr lang="en-US" sz="600" smtClean="0">
                  <a:latin typeface="BankGothic Lt BT" pitchFamily="34" charset="0"/>
                </a:rPr>
                <a:t>NATIONAL </a:t>
              </a:r>
            </a:p>
            <a:p>
              <a:pPr algn="r"/>
              <a:r>
                <a:rPr lang="en-US" sz="600" smtClean="0">
                  <a:latin typeface="BankGothic Lt BT" pitchFamily="34" charset="0"/>
                </a:rPr>
                <a:t>ATOMIC ENERGY COMMISSION</a:t>
              </a:r>
              <a:endParaRPr lang="en-US" sz="600">
                <a:latin typeface="BankGothic Lt BT" pitchFamily="34" charset="0"/>
              </a:endParaRPr>
            </a:p>
          </p:txBody>
        </p:sp>
      </p:grpSp>
      <p:sp>
        <p:nvSpPr>
          <p:cNvPr id="14" name="13 CuadroTexto"/>
          <p:cNvSpPr txBox="1"/>
          <p:nvPr/>
        </p:nvSpPr>
        <p:spPr>
          <a:xfrm>
            <a:off x="0" y="4835723"/>
            <a:ext cx="4031873" cy="307777"/>
          </a:xfrm>
          <a:prstGeom prst="rect">
            <a:avLst/>
          </a:prstGeom>
          <a:noFill/>
        </p:spPr>
        <p:txBody>
          <a:bodyPr wrap="none" rtlCol="0">
            <a:spAutoFit/>
          </a:bodyPr>
          <a:lstStyle/>
          <a:p>
            <a:r>
              <a:rPr lang="es-ES" sz="1400" smtClean="0">
                <a:solidFill>
                  <a:schemeClr val="bg1"/>
                </a:solidFill>
                <a:latin typeface="BankGothic Lt BT" pitchFamily="34" charset="0"/>
              </a:rPr>
              <a:t>ICNCT20 ”Thinking across boundaries”</a:t>
            </a:r>
            <a:endParaRPr lang="en-US" sz="1400">
              <a:solidFill>
                <a:schemeClr val="bg1"/>
              </a:solidFill>
              <a:latin typeface="BankGothic Lt BT" pitchFamily="34" charset="0"/>
            </a:endParaRPr>
          </a:p>
        </p:txBody>
      </p:sp>
      <p:pic>
        <p:nvPicPr>
          <p:cNvPr id="9" name="8 Imagen"/>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08906" y="0"/>
            <a:ext cx="635094" cy="632675"/>
          </a:xfrm>
          <a:prstGeom prst="rect">
            <a:avLst/>
          </a:prstGeom>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3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30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30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fade">
                                      <p:cBhvr>
                                        <p:cTn id="22" dur="3000"/>
                                        <p:tgtEl>
                                          <p:spTgt spid="5">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animEffect transition="in" filter="fade">
                                      <p:cBhvr>
                                        <p:cTn id="27" dur="3000"/>
                                        <p:tgtEl>
                                          <p:spTgt spid="5">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9" end="9"/>
                                            </p:txEl>
                                          </p:spTgt>
                                        </p:tgtEl>
                                        <p:attrNameLst>
                                          <p:attrName>style.visibility</p:attrName>
                                        </p:attrNameLst>
                                      </p:cBhvr>
                                      <p:to>
                                        <p:strVal val="visible"/>
                                      </p:to>
                                    </p:set>
                                    <p:animEffect transition="in" filter="fade">
                                      <p:cBhvr>
                                        <p:cTn id="32" dur="30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Rectángulo"/>
          <p:cNvSpPr/>
          <p:nvPr/>
        </p:nvSpPr>
        <p:spPr>
          <a:xfrm rot="10800000">
            <a:off x="790671" y="3123824"/>
            <a:ext cx="3668617" cy="50400"/>
          </a:xfrm>
          <a:prstGeom prst="rect">
            <a:avLst/>
          </a:prstGeom>
          <a:gradFill flip="none" rotWithShape="1">
            <a:gsLst>
              <a:gs pos="64000">
                <a:schemeClr val="bg1">
                  <a:lumMod val="65000"/>
                </a:schemeClr>
              </a:gs>
              <a:gs pos="0">
                <a:schemeClr val="tx1">
                  <a:lumMod val="50000"/>
                  <a:lumOff val="5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14 Rectángulo"/>
          <p:cNvSpPr/>
          <p:nvPr/>
        </p:nvSpPr>
        <p:spPr>
          <a:xfrm>
            <a:off x="261161" y="520141"/>
            <a:ext cx="4212000" cy="50400"/>
          </a:xfrm>
          <a:prstGeom prst="rect">
            <a:avLst/>
          </a:prstGeom>
          <a:gradFill flip="none" rotWithShape="1">
            <a:gsLst>
              <a:gs pos="64000">
                <a:schemeClr val="bg1">
                  <a:lumMod val="65000"/>
                </a:schemeClr>
              </a:gs>
              <a:gs pos="0">
                <a:schemeClr val="tx1">
                  <a:lumMod val="50000"/>
                  <a:lumOff val="5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17 Rectángulo"/>
          <p:cNvSpPr/>
          <p:nvPr/>
        </p:nvSpPr>
        <p:spPr>
          <a:xfrm rot="16200000">
            <a:off x="3136475" y="1815422"/>
            <a:ext cx="2628000" cy="50400"/>
          </a:xfrm>
          <a:prstGeom prst="rect">
            <a:avLst/>
          </a:prstGeom>
          <a:gradFill flip="none" rotWithShape="1">
            <a:gsLst>
              <a:gs pos="64000">
                <a:schemeClr val="bg1">
                  <a:lumMod val="65000"/>
                </a:schemeClr>
              </a:gs>
              <a:gs pos="0">
                <a:schemeClr val="tx1">
                  <a:lumMod val="50000"/>
                  <a:lumOff val="5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26 CuadroTexto"/>
          <p:cNvSpPr txBox="1"/>
          <p:nvPr/>
        </p:nvSpPr>
        <p:spPr>
          <a:xfrm>
            <a:off x="165253" y="102137"/>
            <a:ext cx="6140297" cy="461665"/>
          </a:xfrm>
          <a:prstGeom prst="rect">
            <a:avLst/>
          </a:prstGeom>
          <a:noFill/>
        </p:spPr>
        <p:txBody>
          <a:bodyPr wrap="square" rtlCol="0">
            <a:spAutoFit/>
          </a:bodyPr>
          <a:lstStyle/>
          <a:p>
            <a:r>
              <a:rPr lang="es-ES" sz="2400" b="1" smtClean="0">
                <a:solidFill>
                  <a:schemeClr val="bg1"/>
                </a:solidFill>
                <a:effectLst>
                  <a:outerShdw blurRad="38100" dist="38100" dir="2700000" algn="tl">
                    <a:srgbClr val="000000">
                      <a:alpha val="43137"/>
                    </a:srgbClr>
                  </a:outerShdw>
                </a:effectLst>
                <a:latin typeface="BankGothic Lt BT" pitchFamily="34" charset="0"/>
              </a:rPr>
              <a:t>cnea et al.: </a:t>
            </a:r>
            <a:r>
              <a:rPr lang="es-ES" b="1" smtClean="0">
                <a:solidFill>
                  <a:schemeClr val="bg1"/>
                </a:solidFill>
                <a:effectLst>
                  <a:outerShdw blurRad="38100" dist="38100" dir="2700000" algn="tl">
                    <a:srgbClr val="000000">
                      <a:alpha val="43137"/>
                    </a:srgbClr>
                  </a:outerShdw>
                </a:effectLst>
                <a:latin typeface="BankGothic Lt BT" pitchFamily="34" charset="0"/>
              </a:rPr>
              <a:t>HUMAN HEALTH</a:t>
            </a:r>
            <a:endParaRPr lang="es-AR" sz="2000" b="1" dirty="0">
              <a:solidFill>
                <a:schemeClr val="bg1"/>
              </a:solidFill>
              <a:effectLst>
                <a:outerShdw blurRad="38100" dist="38100" dir="2700000" algn="tl">
                  <a:srgbClr val="000000">
                    <a:alpha val="43137"/>
                  </a:srgbClr>
                </a:outerShdw>
              </a:effectLst>
              <a:latin typeface="BankGothic Lt BT" pitchFamily="34" charset="0"/>
            </a:endParaRPr>
          </a:p>
        </p:txBody>
      </p:sp>
      <p:sp>
        <p:nvSpPr>
          <p:cNvPr id="20" name="TextBox 5"/>
          <p:cNvSpPr txBox="1">
            <a:spLocks noChangeArrowheads="1"/>
          </p:cNvSpPr>
          <p:nvPr/>
        </p:nvSpPr>
        <p:spPr bwMode="auto">
          <a:xfrm>
            <a:off x="4266427" y="988829"/>
            <a:ext cx="4691951" cy="2723823"/>
          </a:xfrm>
          <a:prstGeom prst="rect">
            <a:avLst/>
          </a:prstGeom>
          <a:noFill/>
          <a:ln w="9525">
            <a:noFill/>
            <a:miter lim="800000"/>
            <a:headEnd/>
            <a:tailEnd/>
          </a:ln>
        </p:spPr>
        <p:txBody>
          <a:bodyPr wrap="square">
            <a:spAutoFit/>
          </a:bodyPr>
          <a:lstStyle/>
          <a:p>
            <a:pPr algn="r">
              <a:buBlip>
                <a:blip r:embed="rId3"/>
              </a:buBlip>
              <a:defRPr/>
            </a:pPr>
            <a:r>
              <a:rPr lang="es-ES" sz="1400" b="1" smtClean="0">
                <a:solidFill>
                  <a:schemeClr val="bg1"/>
                </a:solidFill>
                <a:effectLst>
                  <a:outerShdw blurRad="38100" dist="38100" dir="2700000" algn="tl">
                    <a:srgbClr val="000000">
                      <a:alpha val="43137"/>
                    </a:srgbClr>
                  </a:outerShdw>
                </a:effectLst>
                <a:latin typeface="BankGothic Lt BT" pitchFamily="34" charset="0"/>
              </a:rPr>
              <a:t>Comp. Dosimetry &amp; Treatment Planning</a:t>
            </a:r>
          </a:p>
          <a:p>
            <a:pPr algn="r">
              <a:buBlip>
                <a:blip r:embed="rId3"/>
              </a:buBlip>
              <a:defRPr/>
            </a:pPr>
            <a:r>
              <a:rPr lang="es-ES" sz="1400" b="1" smtClean="0">
                <a:solidFill>
                  <a:schemeClr val="bg1"/>
                </a:solidFill>
                <a:effectLst>
                  <a:outerShdw blurRad="38100" dist="38100" dir="2700000" algn="tl">
                    <a:srgbClr val="000000">
                      <a:alpha val="43137"/>
                    </a:srgbClr>
                  </a:outerShdw>
                </a:effectLst>
                <a:latin typeface="BankGothic Lt BT" pitchFamily="34" charset="0"/>
              </a:rPr>
              <a:t>Nuclear Instrumentation &amp; tech</a:t>
            </a:r>
          </a:p>
          <a:p>
            <a:pPr algn="r">
              <a:buBlip>
                <a:blip r:embed="rId3"/>
              </a:buBlip>
              <a:defRPr/>
            </a:pPr>
            <a:r>
              <a:rPr lang="es-ES" sz="1400" b="1" smtClean="0">
                <a:solidFill>
                  <a:schemeClr val="bg1"/>
                </a:solidFill>
                <a:effectLst>
                  <a:outerShdw blurRad="38100" dist="38100" dir="2700000" algn="tl">
                    <a:srgbClr val="000000">
                      <a:alpha val="43137"/>
                    </a:srgbClr>
                  </a:outerShdw>
                </a:effectLst>
                <a:latin typeface="BankGothic Lt BT" pitchFamily="34" charset="0"/>
              </a:rPr>
              <a:t>RB Oral, Lung, Liver &amp; RA</a:t>
            </a:r>
          </a:p>
          <a:p>
            <a:pPr algn="r">
              <a:buBlip>
                <a:blip r:embed="rId3"/>
              </a:buBlip>
              <a:defRPr/>
            </a:pPr>
            <a:r>
              <a:rPr lang="es-ES" sz="1400" b="1" smtClean="0">
                <a:solidFill>
                  <a:schemeClr val="bg1"/>
                </a:solidFill>
                <a:effectLst>
                  <a:outerShdw blurRad="38100" dist="38100" dir="2700000" algn="tl">
                    <a:srgbClr val="000000">
                      <a:alpha val="43137"/>
                    </a:srgbClr>
                  </a:outerShdw>
                </a:effectLst>
                <a:latin typeface="BankGothic Lt BT" pitchFamily="34" charset="0"/>
              </a:rPr>
              <a:t>RB Melanoma &amp; Thyroid</a:t>
            </a:r>
          </a:p>
          <a:p>
            <a:pPr algn="r">
              <a:buBlip>
                <a:blip r:embed="rId3"/>
              </a:buBlip>
              <a:defRPr/>
            </a:pPr>
            <a:r>
              <a:rPr lang="es-ES" sz="1400" b="1" smtClean="0">
                <a:solidFill>
                  <a:schemeClr val="bg1"/>
                </a:solidFill>
                <a:effectLst>
                  <a:outerShdw blurRad="38100" dist="38100" dir="2700000" algn="tl">
                    <a:srgbClr val="000000">
                      <a:alpha val="43137"/>
                    </a:srgbClr>
                  </a:outerShdw>
                </a:effectLst>
                <a:latin typeface="BankGothic Lt BT" pitchFamily="34" charset="0"/>
              </a:rPr>
              <a:t>Clinical Applications</a:t>
            </a:r>
          </a:p>
          <a:p>
            <a:pPr algn="r">
              <a:buBlip>
                <a:blip r:embed="rId3"/>
              </a:buBlip>
              <a:defRPr/>
            </a:pPr>
            <a:r>
              <a:rPr lang="es-ES" sz="1400" b="1" smtClean="0">
                <a:solidFill>
                  <a:schemeClr val="bg1"/>
                </a:solidFill>
                <a:effectLst>
                  <a:outerShdw blurRad="38100" dist="38100" dir="2700000" algn="tl">
                    <a:srgbClr val="000000">
                      <a:alpha val="43137"/>
                    </a:srgbClr>
                  </a:outerShdw>
                </a:effectLst>
                <a:latin typeface="BankGothic Lt BT" pitchFamily="34" charset="0"/>
              </a:rPr>
              <a:t>Boron  chemistry</a:t>
            </a:r>
          </a:p>
          <a:p>
            <a:pPr algn="r">
              <a:buBlip>
                <a:blip r:embed="rId3"/>
              </a:buBlip>
              <a:defRPr/>
            </a:pPr>
            <a:r>
              <a:rPr lang="es-ES" sz="1400" b="1" smtClean="0">
                <a:solidFill>
                  <a:schemeClr val="bg1"/>
                </a:solidFill>
                <a:effectLst>
                  <a:outerShdw blurRad="38100" dist="38100" dir="2700000" algn="tl">
                    <a:srgbClr val="000000">
                      <a:alpha val="43137"/>
                    </a:srgbClr>
                  </a:outerShdw>
                </a:effectLst>
                <a:latin typeface="BankGothic Lt BT" pitchFamily="34" charset="0"/>
              </a:rPr>
              <a:t>Medical Physics</a:t>
            </a:r>
          </a:p>
          <a:p>
            <a:pPr algn="r">
              <a:buBlip>
                <a:blip r:embed="rId3"/>
              </a:buBlip>
              <a:defRPr/>
            </a:pPr>
            <a:r>
              <a:rPr lang="es-ES" sz="1400" b="1" smtClean="0">
                <a:solidFill>
                  <a:schemeClr val="bg1"/>
                </a:solidFill>
                <a:effectLst>
                  <a:outerShdw blurRad="38100" dist="38100" dir="2700000" algn="tl">
                    <a:srgbClr val="000000">
                      <a:alpha val="43137"/>
                    </a:srgbClr>
                  </a:outerShdw>
                </a:effectLst>
                <a:latin typeface="BankGothic Lt BT" pitchFamily="34" charset="0"/>
              </a:rPr>
              <a:t>Boron Imaging</a:t>
            </a:r>
          </a:p>
          <a:p>
            <a:pPr algn="r">
              <a:buBlip>
                <a:blip r:embed="rId3"/>
              </a:buBlip>
              <a:defRPr/>
            </a:pPr>
            <a:r>
              <a:rPr lang="es-ES" sz="1400" b="1" smtClean="0">
                <a:solidFill>
                  <a:schemeClr val="bg1"/>
                </a:solidFill>
                <a:effectLst>
                  <a:outerShdw blurRad="38100" dist="38100" dir="2700000" algn="tl">
                    <a:srgbClr val="000000">
                      <a:alpha val="43137"/>
                    </a:srgbClr>
                  </a:outerShdw>
                </a:effectLst>
                <a:latin typeface="BankGothic Lt BT" pitchFamily="34" charset="0"/>
              </a:rPr>
              <a:t>Nano-Vehicles</a:t>
            </a:r>
          </a:p>
          <a:p>
            <a:pPr algn="r">
              <a:buBlip>
                <a:blip r:embed="rId3"/>
              </a:buBlip>
              <a:defRPr/>
            </a:pPr>
            <a:r>
              <a:rPr lang="es-ES" sz="1400" b="1" smtClean="0">
                <a:solidFill>
                  <a:schemeClr val="bg1"/>
                </a:solidFill>
                <a:effectLst>
                  <a:outerShdw blurRad="38100" dist="38100" dir="2700000" algn="tl">
                    <a:srgbClr val="000000">
                      <a:alpha val="43137"/>
                    </a:srgbClr>
                  </a:outerShdw>
                </a:effectLst>
                <a:latin typeface="BankGothic Lt BT" pitchFamily="34" charset="0"/>
              </a:rPr>
              <a:t>RA-6 </a:t>
            </a:r>
            <a:r>
              <a:rPr lang="es-ES" sz="1400" b="1">
                <a:solidFill>
                  <a:schemeClr val="bg1"/>
                </a:solidFill>
                <a:effectLst>
                  <a:outerShdw blurRad="38100" dist="38100" dir="2700000" algn="tl">
                    <a:srgbClr val="000000">
                      <a:alpha val="43137"/>
                    </a:srgbClr>
                  </a:outerShdw>
                </a:effectLst>
                <a:latin typeface="BankGothic Lt BT" pitchFamily="34" charset="0"/>
              </a:rPr>
              <a:t>reactor</a:t>
            </a:r>
          </a:p>
          <a:p>
            <a:pPr algn="r">
              <a:buBlip>
                <a:blip r:embed="rId3"/>
              </a:buBlip>
              <a:defRPr/>
            </a:pPr>
            <a:r>
              <a:rPr lang="es-ES" sz="1400" b="1">
                <a:solidFill>
                  <a:schemeClr val="bg1"/>
                </a:solidFill>
                <a:effectLst>
                  <a:outerShdw blurRad="38100" dist="38100" dir="2700000" algn="tl">
                    <a:srgbClr val="000000">
                      <a:alpha val="43137"/>
                    </a:srgbClr>
                  </a:outerShdw>
                </a:effectLst>
                <a:latin typeface="BankGothic Lt BT" pitchFamily="34" charset="0"/>
              </a:rPr>
              <a:t>RA-3 reactor</a:t>
            </a:r>
          </a:p>
          <a:p>
            <a:pPr algn="r">
              <a:buBlip>
                <a:blip r:embed="rId3"/>
              </a:buBlip>
              <a:defRPr/>
            </a:pPr>
            <a:r>
              <a:rPr lang="es-ES" sz="1400" b="1" smtClean="0">
                <a:solidFill>
                  <a:schemeClr val="bg1"/>
                </a:solidFill>
                <a:effectLst>
                  <a:outerShdw blurRad="38100" dist="38100" dir="2700000" algn="tl">
                    <a:srgbClr val="000000">
                      <a:alpha val="43137"/>
                    </a:srgbClr>
                  </a:outerShdw>
                </a:effectLst>
                <a:latin typeface="BankGothic Lt BT" pitchFamily="34" charset="0"/>
              </a:rPr>
              <a:t>Accelerators</a:t>
            </a:r>
            <a:endParaRPr lang="es-ES" sz="1400" b="1">
              <a:solidFill>
                <a:schemeClr val="bg1"/>
              </a:solidFill>
              <a:effectLst>
                <a:outerShdw blurRad="38100" dist="38100" dir="2700000" algn="tl">
                  <a:srgbClr val="000000">
                    <a:alpha val="43137"/>
                  </a:srgbClr>
                </a:outerShdw>
              </a:effectLst>
              <a:latin typeface="BankGothic Lt BT" pitchFamily="34" charset="0"/>
            </a:endParaRPr>
          </a:p>
        </p:txBody>
      </p:sp>
      <p:sp>
        <p:nvSpPr>
          <p:cNvPr id="22" name="21 Rectángulo"/>
          <p:cNvSpPr/>
          <p:nvPr/>
        </p:nvSpPr>
        <p:spPr>
          <a:xfrm rot="10800000">
            <a:off x="6258715" y="3728534"/>
            <a:ext cx="2808000" cy="50400"/>
          </a:xfrm>
          <a:prstGeom prst="rect">
            <a:avLst/>
          </a:prstGeom>
          <a:gradFill flip="none" rotWithShape="1">
            <a:gsLst>
              <a:gs pos="64000">
                <a:schemeClr val="bg1">
                  <a:lumMod val="65000"/>
                </a:schemeClr>
              </a:gs>
              <a:gs pos="0">
                <a:schemeClr val="tx1">
                  <a:lumMod val="50000"/>
                  <a:lumOff val="5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22 Rectángulo"/>
          <p:cNvSpPr/>
          <p:nvPr/>
        </p:nvSpPr>
        <p:spPr>
          <a:xfrm>
            <a:off x="4857569" y="904127"/>
            <a:ext cx="4212000" cy="50400"/>
          </a:xfrm>
          <a:prstGeom prst="rect">
            <a:avLst/>
          </a:prstGeom>
          <a:gradFill flip="none" rotWithShape="1">
            <a:gsLst>
              <a:gs pos="64000">
                <a:schemeClr val="bg1">
                  <a:lumMod val="65000"/>
                </a:schemeClr>
              </a:gs>
              <a:gs pos="0">
                <a:schemeClr val="tx1">
                  <a:lumMod val="50000"/>
                  <a:lumOff val="5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23 Rectángulo"/>
          <p:cNvSpPr/>
          <p:nvPr/>
        </p:nvSpPr>
        <p:spPr>
          <a:xfrm rot="16200000">
            <a:off x="7642883" y="2308098"/>
            <a:ext cx="2808000" cy="50400"/>
          </a:xfrm>
          <a:prstGeom prst="rect">
            <a:avLst/>
          </a:prstGeom>
          <a:gradFill flip="none" rotWithShape="1">
            <a:gsLst>
              <a:gs pos="64000">
                <a:schemeClr val="bg1">
                  <a:lumMod val="65000"/>
                </a:schemeClr>
              </a:gs>
              <a:gs pos="0">
                <a:schemeClr val="tx1">
                  <a:lumMod val="50000"/>
                  <a:lumOff val="50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3" name="32 Diagrama"/>
          <p:cNvGraphicFramePr/>
          <p:nvPr/>
        </p:nvGraphicFramePr>
        <p:xfrm>
          <a:off x="3831725" y="1509932"/>
          <a:ext cx="3720030" cy="23012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2" name="31 CuadroTexto"/>
          <p:cNvSpPr txBox="1"/>
          <p:nvPr/>
        </p:nvSpPr>
        <p:spPr>
          <a:xfrm>
            <a:off x="4528930" y="552892"/>
            <a:ext cx="4655890" cy="461665"/>
          </a:xfrm>
          <a:prstGeom prst="rect">
            <a:avLst/>
          </a:prstGeom>
          <a:noFill/>
        </p:spPr>
        <p:txBody>
          <a:bodyPr wrap="none" rtlCol="0">
            <a:spAutoFit/>
          </a:bodyPr>
          <a:lstStyle/>
          <a:p>
            <a:r>
              <a:rPr lang="es-ES" sz="2400" b="1" smtClean="0">
                <a:solidFill>
                  <a:schemeClr val="bg1"/>
                </a:solidFill>
                <a:effectLst>
                  <a:outerShdw blurRad="38100" dist="38100" dir="2700000" algn="tl">
                    <a:srgbClr val="000000">
                      <a:alpha val="43137"/>
                    </a:srgbClr>
                  </a:outerShdw>
                </a:effectLst>
                <a:latin typeface="BankGothic Lt BT" pitchFamily="34" charset="0"/>
              </a:rPr>
              <a:t>BNCT </a:t>
            </a:r>
            <a:r>
              <a:rPr lang="es-ES" sz="2000" b="1" smtClean="0">
                <a:solidFill>
                  <a:schemeClr val="bg1"/>
                </a:solidFill>
                <a:effectLst>
                  <a:outerShdw blurRad="38100" dist="38100" dir="2700000" algn="tl">
                    <a:srgbClr val="000000">
                      <a:alpha val="43137"/>
                    </a:srgbClr>
                  </a:outerShdw>
                </a:effectLst>
                <a:latin typeface="BankGothic Lt BT" pitchFamily="34" charset="0"/>
              </a:rPr>
              <a:t>PROJECT: 12 R&amp;D areas</a:t>
            </a:r>
            <a:endParaRPr lang="en-US" sz="2000"/>
          </a:p>
        </p:txBody>
      </p:sp>
      <p:sp>
        <p:nvSpPr>
          <p:cNvPr id="25" name="24 CuadroTexto"/>
          <p:cNvSpPr txBox="1"/>
          <p:nvPr/>
        </p:nvSpPr>
        <p:spPr>
          <a:xfrm>
            <a:off x="0" y="4835723"/>
            <a:ext cx="4031873" cy="307777"/>
          </a:xfrm>
          <a:prstGeom prst="rect">
            <a:avLst/>
          </a:prstGeom>
          <a:noFill/>
        </p:spPr>
        <p:txBody>
          <a:bodyPr wrap="none" rtlCol="0">
            <a:spAutoFit/>
          </a:bodyPr>
          <a:lstStyle/>
          <a:p>
            <a:r>
              <a:rPr lang="es-ES" sz="1400" smtClean="0">
                <a:solidFill>
                  <a:schemeClr val="bg1"/>
                </a:solidFill>
                <a:latin typeface="BankGothic Lt BT" pitchFamily="34" charset="0"/>
              </a:rPr>
              <a:t>ICNCT20 ”Thinking across boundaries”</a:t>
            </a:r>
            <a:endParaRPr lang="en-US" sz="1400">
              <a:solidFill>
                <a:schemeClr val="bg1"/>
              </a:solidFill>
              <a:latin typeface="BankGothic Lt BT" pitchFamily="34" charset="0"/>
            </a:endParaRPr>
          </a:p>
        </p:txBody>
      </p:sp>
      <p:grpSp>
        <p:nvGrpSpPr>
          <p:cNvPr id="39" name="38 Grupo"/>
          <p:cNvGrpSpPr/>
          <p:nvPr/>
        </p:nvGrpSpPr>
        <p:grpSpPr>
          <a:xfrm>
            <a:off x="282234" y="563526"/>
            <a:ext cx="4234301" cy="2693931"/>
            <a:chOff x="282234" y="563526"/>
            <a:chExt cx="4234301" cy="2693931"/>
          </a:xfrm>
        </p:grpSpPr>
        <p:grpSp>
          <p:nvGrpSpPr>
            <p:cNvPr id="29" name="28 Grupo"/>
            <p:cNvGrpSpPr/>
            <p:nvPr/>
          </p:nvGrpSpPr>
          <p:grpSpPr>
            <a:xfrm>
              <a:off x="495606" y="563526"/>
              <a:ext cx="4020929" cy="2693931"/>
              <a:chOff x="484974" y="594917"/>
              <a:chExt cx="4020929" cy="2693931"/>
            </a:xfrm>
          </p:grpSpPr>
          <p:pic>
            <p:nvPicPr>
              <p:cNvPr id="21" name="Picture 2" descr="http://photos.prnewswire.com/prnvar/20150423/740506"/>
              <p:cNvPicPr>
                <a:picLocks noChangeAspect="1" noChangeArrowheads="1"/>
              </p:cNvPicPr>
              <p:nvPr/>
            </p:nvPicPr>
            <p:blipFill>
              <a:blip r:embed="rId9" cstate="print"/>
              <a:srcRect/>
              <a:stretch>
                <a:fillRect/>
              </a:stretch>
            </p:blipFill>
            <p:spPr bwMode="auto">
              <a:xfrm>
                <a:off x="2651931" y="638306"/>
                <a:ext cx="1697794" cy="904058"/>
              </a:xfrm>
              <a:prstGeom prst="rect">
                <a:avLst/>
              </a:prstGeom>
              <a:noFill/>
            </p:spPr>
          </p:pic>
          <p:pic>
            <p:nvPicPr>
              <p:cNvPr id="7" name="Picture 2"/>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1947478" y="2567266"/>
                <a:ext cx="1295930" cy="4027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 name="Picture 7"/>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625261" y="2472019"/>
                <a:ext cx="1346612" cy="4125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 name="10 CuadroTexto"/>
              <p:cNvSpPr txBox="1"/>
              <p:nvPr/>
            </p:nvSpPr>
            <p:spPr>
              <a:xfrm>
                <a:off x="1353328" y="1194344"/>
                <a:ext cx="950901" cy="276999"/>
              </a:xfrm>
              <a:prstGeom prst="rect">
                <a:avLst/>
              </a:prstGeom>
              <a:noFill/>
            </p:spPr>
            <p:txBody>
              <a:bodyPr wrap="none" rtlCol="0">
                <a:spAutoFit/>
              </a:bodyPr>
              <a:lstStyle/>
              <a:p>
                <a:r>
                  <a:rPr lang="es-AR" sz="1200" smtClean="0">
                    <a:solidFill>
                      <a:schemeClr val="bg1"/>
                    </a:solidFill>
                    <a:latin typeface="BankGothic Md BT" pitchFamily="34" charset="0"/>
                  </a:rPr>
                  <a:t>AB-BNCT</a:t>
                </a:r>
                <a:endParaRPr lang="es-AR" sz="1200" dirty="0">
                  <a:solidFill>
                    <a:schemeClr val="bg1"/>
                  </a:solidFill>
                  <a:latin typeface="BankGothic Md BT" pitchFamily="34" charset="0"/>
                </a:endParaRPr>
              </a:p>
            </p:txBody>
          </p:sp>
          <p:sp>
            <p:nvSpPr>
              <p:cNvPr id="12" name="11 CuadroTexto"/>
              <p:cNvSpPr txBox="1"/>
              <p:nvPr/>
            </p:nvSpPr>
            <p:spPr>
              <a:xfrm>
                <a:off x="3572153" y="1500345"/>
                <a:ext cx="856325" cy="400110"/>
              </a:xfrm>
              <a:prstGeom prst="rect">
                <a:avLst/>
              </a:prstGeom>
              <a:noFill/>
            </p:spPr>
            <p:txBody>
              <a:bodyPr wrap="none" rtlCol="0">
                <a:spAutoFit/>
              </a:bodyPr>
              <a:lstStyle/>
              <a:p>
                <a:pPr algn="r"/>
                <a:r>
                  <a:rPr lang="es-AR" sz="1000" smtClean="0">
                    <a:solidFill>
                      <a:schemeClr val="bg1"/>
                    </a:solidFill>
                    <a:latin typeface="BankGothic Md BT" pitchFamily="34" charset="0"/>
                  </a:rPr>
                  <a:t>PROTON</a:t>
                </a:r>
              </a:p>
              <a:p>
                <a:pPr algn="r"/>
                <a:r>
                  <a:rPr lang="es-AR" sz="1000" smtClean="0">
                    <a:solidFill>
                      <a:schemeClr val="bg1"/>
                    </a:solidFill>
                    <a:latin typeface="BankGothic Md BT" pitchFamily="34" charset="0"/>
                  </a:rPr>
                  <a:t>THERAPY</a:t>
                </a:r>
                <a:endParaRPr lang="es-AR" sz="1000" dirty="0">
                  <a:solidFill>
                    <a:schemeClr val="bg1"/>
                  </a:solidFill>
                  <a:latin typeface="BankGothic Md BT" pitchFamily="34" charset="0"/>
                </a:endParaRPr>
              </a:p>
            </p:txBody>
          </p:sp>
          <p:sp>
            <p:nvSpPr>
              <p:cNvPr id="13" name="12 CuadroTexto"/>
              <p:cNvSpPr txBox="1"/>
              <p:nvPr/>
            </p:nvSpPr>
            <p:spPr>
              <a:xfrm>
                <a:off x="3399739" y="2236816"/>
                <a:ext cx="1106164" cy="276999"/>
              </a:xfrm>
              <a:prstGeom prst="rect">
                <a:avLst/>
              </a:prstGeom>
              <a:noFill/>
            </p:spPr>
            <p:txBody>
              <a:bodyPr wrap="square" rtlCol="0">
                <a:spAutoFit/>
              </a:bodyPr>
              <a:lstStyle/>
              <a:p>
                <a:r>
                  <a:rPr lang="es-AR" sz="1200" smtClean="0">
                    <a:solidFill>
                      <a:schemeClr val="bg1"/>
                    </a:solidFill>
                    <a:latin typeface="BankGothic Md BT" pitchFamily="34" charset="0"/>
                  </a:rPr>
                  <a:t>RB-BNCT</a:t>
                </a:r>
                <a:endParaRPr lang="es-AR" sz="1200" dirty="0">
                  <a:solidFill>
                    <a:schemeClr val="bg1"/>
                  </a:solidFill>
                  <a:latin typeface="BankGothic Md BT" pitchFamily="34" charset="0"/>
                </a:endParaRPr>
              </a:p>
            </p:txBody>
          </p:sp>
          <p:sp>
            <p:nvSpPr>
              <p:cNvPr id="14" name="13 CuadroTexto"/>
              <p:cNvSpPr txBox="1"/>
              <p:nvPr/>
            </p:nvSpPr>
            <p:spPr>
              <a:xfrm>
                <a:off x="709620" y="2915187"/>
                <a:ext cx="2066591" cy="246221"/>
              </a:xfrm>
              <a:prstGeom prst="rect">
                <a:avLst/>
              </a:prstGeom>
              <a:noFill/>
            </p:spPr>
            <p:txBody>
              <a:bodyPr wrap="none" rtlCol="0">
                <a:spAutoFit/>
              </a:bodyPr>
              <a:lstStyle/>
              <a:p>
                <a:r>
                  <a:rPr lang="es-AR" sz="1000" smtClean="0">
                    <a:solidFill>
                      <a:schemeClr val="bg1"/>
                    </a:solidFill>
                    <a:latin typeface="BankGothic Md BT" pitchFamily="34" charset="0"/>
                  </a:rPr>
                  <a:t>NUCLEAR MEDICINE &amp; RT</a:t>
                </a:r>
                <a:endParaRPr lang="es-AR" sz="1000" dirty="0">
                  <a:solidFill>
                    <a:schemeClr val="bg1"/>
                  </a:solidFill>
                  <a:latin typeface="BankGothic Md BT" pitchFamily="34" charset="0"/>
                </a:endParaRPr>
              </a:p>
            </p:txBody>
          </p:sp>
          <p:pic>
            <p:nvPicPr>
              <p:cNvPr id="9" name="Picture 8" descr="fachada fuesmen cuadrado-01"/>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2915561" y="2810137"/>
                <a:ext cx="1370000" cy="478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6" name="Picture 2" descr="REINICIO DE ENSAYOS CON TERAPIA BNCT"/>
              <p:cNvPicPr>
                <a:picLocks noChangeAspect="1" noChangeArrowheads="1"/>
              </p:cNvPicPr>
              <p:nvPr/>
            </p:nvPicPr>
            <p:blipFill>
              <a:blip r:embed="rId13" cstate="print">
                <a:lum bright="20000"/>
              </a:blip>
              <a:srcRect/>
              <a:stretch>
                <a:fillRect/>
              </a:stretch>
            </p:blipFill>
            <p:spPr bwMode="auto">
              <a:xfrm>
                <a:off x="1268280" y="1432195"/>
                <a:ext cx="2209915" cy="1012175"/>
              </a:xfrm>
              <a:prstGeom prst="rect">
                <a:avLst/>
              </a:prstGeom>
              <a:noFill/>
            </p:spPr>
          </p:pic>
          <p:pic>
            <p:nvPicPr>
              <p:cNvPr id="1027" name="Picture 3"/>
              <p:cNvPicPr>
                <a:picLocks noChangeAspect="1" noChangeArrowheads="1"/>
              </p:cNvPicPr>
              <p:nvPr/>
            </p:nvPicPr>
            <p:blipFill>
              <a:blip r:embed="rId14" cstate="print">
                <a:clrChange>
                  <a:clrFrom>
                    <a:srgbClr val="FFFFFF"/>
                  </a:clrFrom>
                  <a:clrTo>
                    <a:srgbClr val="FFFFFF">
                      <a:alpha val="0"/>
                    </a:srgbClr>
                  </a:clrTo>
                </a:clrChange>
              </a:blip>
              <a:srcRect/>
              <a:stretch>
                <a:fillRect/>
              </a:stretch>
            </p:blipFill>
            <p:spPr bwMode="auto">
              <a:xfrm>
                <a:off x="484974" y="594917"/>
                <a:ext cx="958238" cy="1598004"/>
              </a:xfrm>
              <a:prstGeom prst="rect">
                <a:avLst/>
              </a:prstGeom>
              <a:noFill/>
              <a:ln w="9525">
                <a:noFill/>
                <a:miter lim="800000"/>
                <a:headEnd/>
                <a:tailEnd/>
              </a:ln>
            </p:spPr>
          </p:pic>
        </p:grpSp>
        <p:pic>
          <p:nvPicPr>
            <p:cNvPr id="38" name="Picture 10" descr="roffologo"/>
            <p:cNvPicPr>
              <a:picLocks noChangeAspect="1" noChangeArrowheads="1"/>
            </p:cNvPicPr>
            <p:nvPr/>
          </p:nvPicPr>
          <p:blipFill>
            <a:blip r:embed="rId15" cstate="print"/>
            <a:srcRect/>
            <a:stretch>
              <a:fillRect/>
            </a:stretch>
          </p:blipFill>
          <p:spPr bwMode="auto">
            <a:xfrm>
              <a:off x="282234" y="1828799"/>
              <a:ext cx="754814" cy="704009"/>
            </a:xfrm>
            <a:prstGeom prst="rect">
              <a:avLst/>
            </a:prstGeom>
            <a:noFill/>
          </p:spPr>
        </p:pic>
      </p:grpSp>
      <p:grpSp>
        <p:nvGrpSpPr>
          <p:cNvPr id="40" name="39 Grupo"/>
          <p:cNvGrpSpPr>
            <a:grpSpLocks noChangeAspect="1"/>
          </p:cNvGrpSpPr>
          <p:nvPr/>
        </p:nvGrpSpPr>
        <p:grpSpPr>
          <a:xfrm>
            <a:off x="7563706" y="4199987"/>
            <a:ext cx="1473480" cy="584447"/>
            <a:chOff x="6711661" y="3216923"/>
            <a:chExt cx="3683700" cy="1461116"/>
          </a:xfrm>
        </p:grpSpPr>
        <p:pic>
          <p:nvPicPr>
            <p:cNvPr id="41" name="Picture 8" descr="logooficialCNEAbariloche copia"/>
            <p:cNvPicPr>
              <a:picLocks noChangeAspect="1" noChangeArrowheads="1"/>
            </p:cNvPicPr>
            <p:nvPr/>
          </p:nvPicPr>
          <p:blipFill>
            <a:blip r:embed="rId16" cstate="print"/>
            <a:srcRect/>
            <a:stretch>
              <a:fillRect/>
            </a:stretch>
          </p:blipFill>
          <p:spPr bwMode="auto">
            <a:xfrm>
              <a:off x="8094323" y="3216923"/>
              <a:ext cx="1119187" cy="1120776"/>
            </a:xfrm>
            <a:prstGeom prst="roundRect">
              <a:avLst>
                <a:gd name="adj" fmla="val 1703"/>
              </a:avLst>
            </a:prstGeom>
            <a:solidFill>
              <a:srgbClr val="FFFFFF">
                <a:shade val="85000"/>
              </a:srgbClr>
            </a:solidFill>
            <a:ln>
              <a:noFill/>
            </a:ln>
            <a:effectLst>
              <a:reflection blurRad="12700" stA="38000" endPos="28000" dist="5000" dir="5400000" sy="-100000" algn="bl" rotWithShape="0"/>
            </a:effectLst>
          </p:spPr>
        </p:pic>
        <p:sp>
          <p:nvSpPr>
            <p:cNvPr id="42" name="41 CuadroTexto"/>
            <p:cNvSpPr txBox="1"/>
            <p:nvPr/>
          </p:nvSpPr>
          <p:spPr>
            <a:xfrm>
              <a:off x="6711661" y="3985542"/>
              <a:ext cx="3683700" cy="692497"/>
            </a:xfrm>
            <a:prstGeom prst="rect">
              <a:avLst/>
            </a:prstGeom>
            <a:noFill/>
          </p:spPr>
          <p:txBody>
            <a:bodyPr wrap="none" rtlCol="0">
              <a:spAutoFit/>
            </a:bodyPr>
            <a:lstStyle/>
            <a:p>
              <a:pPr algn="r"/>
              <a:r>
                <a:rPr lang="en-US" sz="600" smtClean="0">
                  <a:latin typeface="BankGothic Lt BT" pitchFamily="34" charset="0"/>
                </a:rPr>
                <a:t>NATIONAL </a:t>
              </a:r>
            </a:p>
            <a:p>
              <a:pPr algn="r"/>
              <a:r>
                <a:rPr lang="en-US" sz="600" smtClean="0">
                  <a:latin typeface="BankGothic Lt BT" pitchFamily="34" charset="0"/>
                </a:rPr>
                <a:t>ATOMIC ENERGY COMMISSION</a:t>
              </a:r>
              <a:endParaRPr lang="en-US" sz="600">
                <a:latin typeface="BankGothic Lt BT" pitchFamily="34" charset="0"/>
              </a:endParaRPr>
            </a:p>
          </p:txBody>
        </p:sp>
      </p:grpSp>
      <p:grpSp>
        <p:nvGrpSpPr>
          <p:cNvPr id="34" name="33 Grupo"/>
          <p:cNvGrpSpPr/>
          <p:nvPr/>
        </p:nvGrpSpPr>
        <p:grpSpPr>
          <a:xfrm>
            <a:off x="384464" y="3543300"/>
            <a:ext cx="6255327" cy="1330035"/>
            <a:chOff x="384464" y="3543300"/>
            <a:chExt cx="6255327" cy="1330035"/>
          </a:xfrm>
        </p:grpSpPr>
        <p:pic>
          <p:nvPicPr>
            <p:cNvPr id="2" name="Picture 2"/>
            <p:cNvPicPr>
              <a:picLocks noChangeAspect="1" noChangeArrowheads="1"/>
            </p:cNvPicPr>
            <p:nvPr/>
          </p:nvPicPr>
          <p:blipFill>
            <a:blip r:embed="rId17" cstate="print"/>
            <a:stretch>
              <a:fillRect/>
            </a:stretch>
          </p:blipFill>
          <p:spPr bwMode="auto">
            <a:xfrm>
              <a:off x="955710" y="3881247"/>
              <a:ext cx="5684081" cy="992088"/>
            </a:xfrm>
            <a:prstGeom prst="rect">
              <a:avLst/>
            </a:prstGeom>
            <a:ln>
              <a:noFill/>
            </a:ln>
            <a:effectLst>
              <a:outerShdw blurRad="292100" dist="139700" dir="2700000" algn="tl" rotWithShape="0">
                <a:srgbClr val="333333">
                  <a:alpha val="65000"/>
                </a:srgbClr>
              </a:outerShdw>
            </a:effectLst>
          </p:spPr>
        </p:pic>
        <p:sp>
          <p:nvSpPr>
            <p:cNvPr id="31" name="30 CuadroTexto"/>
            <p:cNvSpPr txBox="1"/>
            <p:nvPr/>
          </p:nvSpPr>
          <p:spPr>
            <a:xfrm>
              <a:off x="384464" y="3543300"/>
              <a:ext cx="4431021" cy="369332"/>
            </a:xfrm>
            <a:prstGeom prst="rect">
              <a:avLst/>
            </a:prstGeom>
            <a:noFill/>
          </p:spPr>
          <p:txBody>
            <a:bodyPr wrap="none" rtlCol="0">
              <a:spAutoFit/>
            </a:bodyPr>
            <a:lstStyle/>
            <a:p>
              <a:r>
                <a:rPr lang="en-US" smtClean="0">
                  <a:solidFill>
                    <a:schemeClr val="bg1"/>
                  </a:solidFill>
                  <a:latin typeface="BankGothic Lt BT" pitchFamily="34" charset="0"/>
                </a:rPr>
                <a:t>Experience in organizing meetings</a:t>
              </a:r>
              <a:endParaRPr lang="en-US">
                <a:solidFill>
                  <a:schemeClr val="bg1"/>
                </a:solidFill>
                <a:latin typeface="BankGothic Lt BT" pitchFamily="34" charset="0"/>
              </a:endParaRPr>
            </a:p>
          </p:txBody>
        </p:sp>
      </p:grpSp>
      <p:pic>
        <p:nvPicPr>
          <p:cNvPr id="36" name="35 Imagen"/>
          <p:cNvPicPr>
            <a:picLocks noChangeAspect="1"/>
          </p:cNvPicPr>
          <p:nvPr/>
        </p:nvPicPr>
        <p:blipFill>
          <a:blip r:embed="rId18" cstate="print">
            <a:extLst>
              <a:ext uri="{28A0092B-C50C-407E-A947-70E740481C1C}">
                <a14:useLocalDpi xmlns:a14="http://schemas.microsoft.com/office/drawing/2010/main" xmlns="" val="0"/>
              </a:ext>
            </a:extLst>
          </a:blip>
          <a:stretch>
            <a:fillRect/>
          </a:stretch>
        </p:blipFill>
        <p:spPr>
          <a:xfrm>
            <a:off x="8508906" y="0"/>
            <a:ext cx="635094" cy="632675"/>
          </a:xfrm>
          <a:prstGeom prst="rect">
            <a:avLst/>
          </a:prstGeom>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000"/>
                                        <p:tgtEl>
                                          <p:spTgt spid="27"/>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35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2000"/>
                                        <p:tgtEl>
                                          <p:spTgt spid="3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2000"/>
                                        <p:tgtEl>
                                          <p:spTgt spid="32"/>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2000"/>
                                        <p:tgtEl>
                                          <p:spTgt spid="20"/>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0"/>
                                        <p:tgtEl>
                                          <p:spTgt spid="33"/>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2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5" grpId="0" animBg="1"/>
      <p:bldP spid="18" grpId="0" animBg="1"/>
      <p:bldP spid="27" grpId="0"/>
      <p:bldP spid="20" grpId="0"/>
      <p:bldP spid="22" grpId="0" animBg="1"/>
      <p:bldP spid="23" grpId="0" animBg="1"/>
      <p:bldP spid="24" grpId="0" animBg="1"/>
      <p:bldGraphic spid="33" grpId="0">
        <p:bldAsOne/>
      </p:bldGraphic>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352290" y="131578"/>
            <a:ext cx="8448809" cy="1261884"/>
          </a:xfrm>
          <a:prstGeom prst="rect">
            <a:avLst/>
          </a:prstGeom>
          <a:noFill/>
        </p:spPr>
        <p:txBody>
          <a:bodyPr wrap="square" rtlCol="0">
            <a:spAutoFit/>
          </a:bodyPr>
          <a:lstStyle/>
          <a:p>
            <a:r>
              <a:rPr lang="es-ES" sz="2800" b="1" smtClean="0">
                <a:solidFill>
                  <a:schemeClr val="bg1"/>
                </a:solidFill>
                <a:effectLst>
                  <a:outerShdw blurRad="38100" dist="38100" dir="2700000" algn="tl">
                    <a:srgbClr val="000000">
                      <a:alpha val="43137"/>
                    </a:srgbClr>
                  </a:outerShdw>
                </a:effectLst>
                <a:latin typeface="BankGothic Lt BT" pitchFamily="34" charset="0"/>
              </a:rPr>
              <a:t>ICNCT20 </a:t>
            </a:r>
          </a:p>
          <a:p>
            <a:r>
              <a:rPr lang="es-ES" sz="2400" b="1" smtClean="0">
                <a:solidFill>
                  <a:schemeClr val="bg1"/>
                </a:solidFill>
                <a:effectLst>
                  <a:outerShdw blurRad="38100" dist="38100" dir="2700000" algn="tl">
                    <a:srgbClr val="000000">
                      <a:alpha val="43137"/>
                    </a:srgbClr>
                  </a:outerShdw>
                </a:effectLst>
                <a:latin typeface="BankGothic Lt BT" pitchFamily="34" charset="0"/>
              </a:rPr>
              <a:t>	Local Organizing Committee</a:t>
            </a:r>
          </a:p>
          <a:p>
            <a:r>
              <a:rPr lang="es-ES" sz="2400" b="1" smtClean="0">
                <a:solidFill>
                  <a:schemeClr val="bg1"/>
                </a:solidFill>
                <a:effectLst>
                  <a:outerShdw blurRad="38100" dist="38100" dir="2700000" algn="tl">
                    <a:srgbClr val="000000">
                      <a:alpha val="43137"/>
                    </a:srgbClr>
                  </a:outerShdw>
                </a:effectLst>
                <a:latin typeface="BankGothic Lt BT" pitchFamily="34" charset="0"/>
              </a:rPr>
              <a:t>		Local Scientific Committee</a:t>
            </a:r>
            <a:endParaRPr lang="es-AR" sz="2000" b="1" dirty="0">
              <a:solidFill>
                <a:schemeClr val="bg1"/>
              </a:solidFill>
              <a:effectLst>
                <a:outerShdw blurRad="38100" dist="38100" dir="2700000" algn="tl">
                  <a:srgbClr val="000000">
                    <a:alpha val="43137"/>
                  </a:srgbClr>
                </a:outerShdw>
              </a:effectLst>
              <a:latin typeface="BankGothic Lt BT" pitchFamily="34" charset="0"/>
            </a:endParaRPr>
          </a:p>
        </p:txBody>
      </p:sp>
      <p:sp>
        <p:nvSpPr>
          <p:cNvPr id="7" name="TextBox 5"/>
          <p:cNvSpPr txBox="1">
            <a:spLocks noChangeArrowheads="1"/>
          </p:cNvSpPr>
          <p:nvPr/>
        </p:nvSpPr>
        <p:spPr bwMode="auto">
          <a:xfrm>
            <a:off x="806253" y="1390722"/>
            <a:ext cx="4867184" cy="3354765"/>
          </a:xfrm>
          <a:prstGeom prst="rect">
            <a:avLst/>
          </a:prstGeom>
          <a:noFill/>
          <a:ln w="9525">
            <a:noFill/>
            <a:miter lim="800000"/>
            <a:headEnd/>
            <a:tailEnd/>
          </a:ln>
        </p:spPr>
        <p:txBody>
          <a:bodyPr wrap="square">
            <a:spAutoFit/>
          </a:bodyPr>
          <a:lstStyle/>
          <a:p>
            <a:pPr>
              <a:buBlip>
                <a:blip r:embed="rId3"/>
              </a:buBlip>
              <a:defRPr/>
            </a:pPr>
            <a:r>
              <a:rPr lang="es-ES" sz="1600" b="1" smtClean="0">
                <a:solidFill>
                  <a:schemeClr val="bg1"/>
                </a:solidFill>
                <a:effectLst>
                  <a:outerShdw blurRad="38100" dist="38100" dir="2700000" algn="tl">
                    <a:srgbClr val="000000">
                      <a:alpha val="43137"/>
                    </a:srgbClr>
                  </a:outerShdw>
                </a:effectLst>
                <a:latin typeface="BankGothic Lt BT" pitchFamily="34" charset="0"/>
              </a:rPr>
              <a:t>Comp. Dosimetry &amp; Treatment Planning</a:t>
            </a:r>
          </a:p>
          <a:p>
            <a:pPr>
              <a:buBlip>
                <a:blip r:embed="rId3"/>
              </a:buBlip>
              <a:defRPr/>
            </a:pPr>
            <a:r>
              <a:rPr lang="es-ES" sz="1600" b="1" smtClean="0">
                <a:solidFill>
                  <a:schemeClr val="bg1"/>
                </a:solidFill>
                <a:effectLst>
                  <a:outerShdw blurRad="38100" dist="38100" dir="2700000" algn="tl">
                    <a:srgbClr val="000000">
                      <a:alpha val="43137"/>
                    </a:srgbClr>
                  </a:outerShdw>
                </a:effectLst>
                <a:latin typeface="BankGothic Lt BT" pitchFamily="34" charset="0"/>
              </a:rPr>
              <a:t>Nuclear Instrumentation &amp; tech</a:t>
            </a:r>
          </a:p>
          <a:p>
            <a:pPr>
              <a:buBlip>
                <a:blip r:embed="rId3"/>
              </a:buBlip>
              <a:defRPr/>
            </a:pPr>
            <a:r>
              <a:rPr lang="es-ES" sz="1600" b="1" smtClean="0">
                <a:solidFill>
                  <a:schemeClr val="bg1"/>
                </a:solidFill>
                <a:effectLst>
                  <a:outerShdw blurRad="38100" dist="38100" dir="2700000" algn="tl">
                    <a:srgbClr val="000000">
                      <a:alpha val="43137"/>
                    </a:srgbClr>
                  </a:outerShdw>
                </a:effectLst>
                <a:latin typeface="BankGothic Lt BT" pitchFamily="34" charset="0"/>
              </a:rPr>
              <a:t>RB Oral, Lung, Liver &amp; RA</a:t>
            </a:r>
          </a:p>
          <a:p>
            <a:pPr>
              <a:buBlip>
                <a:blip r:embed="rId3"/>
              </a:buBlip>
              <a:defRPr/>
            </a:pPr>
            <a:r>
              <a:rPr lang="es-ES" sz="1600" b="1" smtClean="0">
                <a:solidFill>
                  <a:schemeClr val="bg1"/>
                </a:solidFill>
                <a:effectLst>
                  <a:outerShdw blurRad="38100" dist="38100" dir="2700000" algn="tl">
                    <a:srgbClr val="000000">
                      <a:alpha val="43137"/>
                    </a:srgbClr>
                  </a:outerShdw>
                </a:effectLst>
                <a:latin typeface="BankGothic Lt BT" pitchFamily="34" charset="0"/>
              </a:rPr>
              <a:t>RB Melanoma &amp; Thyroid</a:t>
            </a:r>
          </a:p>
          <a:p>
            <a:pPr>
              <a:buBlip>
                <a:blip r:embed="rId3"/>
              </a:buBlip>
              <a:defRPr/>
            </a:pPr>
            <a:r>
              <a:rPr lang="es-ES" sz="1600" b="1" smtClean="0">
                <a:solidFill>
                  <a:schemeClr val="bg1"/>
                </a:solidFill>
                <a:effectLst>
                  <a:outerShdw blurRad="38100" dist="38100" dir="2700000" algn="tl">
                    <a:srgbClr val="000000">
                      <a:alpha val="43137"/>
                    </a:srgbClr>
                  </a:outerShdw>
                </a:effectLst>
                <a:latin typeface="BankGothic Lt BT" pitchFamily="34" charset="0"/>
              </a:rPr>
              <a:t>clinical Applications</a:t>
            </a:r>
          </a:p>
          <a:p>
            <a:pPr>
              <a:buBlip>
                <a:blip r:embed="rId3"/>
              </a:buBlip>
              <a:defRPr/>
            </a:pPr>
            <a:r>
              <a:rPr lang="es-ES" sz="1600" b="1" smtClean="0">
                <a:solidFill>
                  <a:schemeClr val="bg1"/>
                </a:solidFill>
                <a:effectLst>
                  <a:outerShdw blurRad="38100" dist="38100" dir="2700000" algn="tl">
                    <a:srgbClr val="000000">
                      <a:alpha val="43137"/>
                    </a:srgbClr>
                  </a:outerShdw>
                </a:effectLst>
                <a:latin typeface="BankGothic Lt BT" pitchFamily="34" charset="0"/>
              </a:rPr>
              <a:t>Medical  Physics</a:t>
            </a:r>
          </a:p>
          <a:p>
            <a:pPr>
              <a:buBlip>
                <a:blip r:embed="rId3"/>
              </a:buBlip>
              <a:defRPr/>
            </a:pPr>
            <a:r>
              <a:rPr lang="es-ES" sz="1600" b="1" smtClean="0">
                <a:solidFill>
                  <a:schemeClr val="bg1"/>
                </a:solidFill>
                <a:effectLst>
                  <a:outerShdw blurRad="38100" dist="38100" dir="2700000" algn="tl">
                    <a:srgbClr val="000000">
                      <a:alpha val="43137"/>
                    </a:srgbClr>
                  </a:outerShdw>
                </a:effectLst>
                <a:latin typeface="BankGothic Lt BT" pitchFamily="34" charset="0"/>
              </a:rPr>
              <a:t>Boron chemistry</a:t>
            </a:r>
          </a:p>
          <a:p>
            <a:pPr>
              <a:buBlip>
                <a:blip r:embed="rId3"/>
              </a:buBlip>
              <a:defRPr/>
            </a:pPr>
            <a:r>
              <a:rPr lang="es-ES" sz="1600" b="1" smtClean="0">
                <a:solidFill>
                  <a:schemeClr val="bg1"/>
                </a:solidFill>
                <a:effectLst>
                  <a:outerShdw blurRad="38100" dist="38100" dir="2700000" algn="tl">
                    <a:srgbClr val="000000">
                      <a:alpha val="43137"/>
                    </a:srgbClr>
                  </a:outerShdw>
                </a:effectLst>
                <a:latin typeface="BankGothic Lt BT" pitchFamily="34" charset="0"/>
              </a:rPr>
              <a:t>Boron Imaging</a:t>
            </a:r>
          </a:p>
          <a:p>
            <a:pPr>
              <a:buBlip>
                <a:blip r:embed="rId3"/>
              </a:buBlip>
              <a:defRPr/>
            </a:pPr>
            <a:r>
              <a:rPr lang="es-ES" sz="1600" b="1" smtClean="0">
                <a:solidFill>
                  <a:schemeClr val="bg1"/>
                </a:solidFill>
                <a:effectLst>
                  <a:outerShdw blurRad="38100" dist="38100" dir="2700000" algn="tl">
                    <a:srgbClr val="000000">
                      <a:alpha val="43137"/>
                    </a:srgbClr>
                  </a:outerShdw>
                </a:effectLst>
                <a:latin typeface="BankGothic Lt BT" pitchFamily="34" charset="0"/>
              </a:rPr>
              <a:t>Nano-Vehicles</a:t>
            </a:r>
          </a:p>
          <a:p>
            <a:pPr>
              <a:buBlip>
                <a:blip r:embed="rId3"/>
              </a:buBlip>
              <a:defRPr/>
            </a:pPr>
            <a:r>
              <a:rPr lang="es-ES" sz="1600" b="1" smtClean="0">
                <a:solidFill>
                  <a:schemeClr val="bg1"/>
                </a:solidFill>
                <a:effectLst>
                  <a:outerShdw blurRad="38100" dist="38100" dir="2700000" algn="tl">
                    <a:srgbClr val="000000">
                      <a:alpha val="43137"/>
                    </a:srgbClr>
                  </a:outerShdw>
                </a:effectLst>
                <a:latin typeface="BankGothic Lt BT" pitchFamily="34" charset="0"/>
              </a:rPr>
              <a:t>RA-6 </a:t>
            </a:r>
            <a:r>
              <a:rPr lang="es-ES" sz="1600" b="1">
                <a:solidFill>
                  <a:schemeClr val="bg1"/>
                </a:solidFill>
                <a:effectLst>
                  <a:outerShdw blurRad="38100" dist="38100" dir="2700000" algn="tl">
                    <a:srgbClr val="000000">
                      <a:alpha val="43137"/>
                    </a:srgbClr>
                  </a:outerShdw>
                </a:effectLst>
                <a:latin typeface="BankGothic Lt BT" pitchFamily="34" charset="0"/>
              </a:rPr>
              <a:t>reactor</a:t>
            </a:r>
          </a:p>
          <a:p>
            <a:pPr>
              <a:buBlip>
                <a:blip r:embed="rId3"/>
              </a:buBlip>
              <a:defRPr/>
            </a:pPr>
            <a:r>
              <a:rPr lang="es-ES" sz="1600" b="1">
                <a:solidFill>
                  <a:schemeClr val="bg1"/>
                </a:solidFill>
                <a:effectLst>
                  <a:outerShdw blurRad="38100" dist="38100" dir="2700000" algn="tl">
                    <a:srgbClr val="000000">
                      <a:alpha val="43137"/>
                    </a:srgbClr>
                  </a:outerShdw>
                </a:effectLst>
                <a:latin typeface="BankGothic Lt BT" pitchFamily="34" charset="0"/>
              </a:rPr>
              <a:t>RA-3 </a:t>
            </a:r>
            <a:r>
              <a:rPr lang="es-ES" sz="1600" b="1" smtClean="0">
                <a:solidFill>
                  <a:schemeClr val="bg1"/>
                </a:solidFill>
                <a:effectLst>
                  <a:outerShdw blurRad="38100" dist="38100" dir="2700000" algn="tl">
                    <a:srgbClr val="000000">
                      <a:alpha val="43137"/>
                    </a:srgbClr>
                  </a:outerShdw>
                </a:effectLst>
                <a:latin typeface="BankGothic Lt BT" pitchFamily="34" charset="0"/>
              </a:rPr>
              <a:t>reactor</a:t>
            </a:r>
          </a:p>
          <a:p>
            <a:pPr lvl="0">
              <a:buBlip>
                <a:blip r:embed="rId3"/>
              </a:buBlip>
              <a:defRPr/>
            </a:pPr>
            <a:r>
              <a:rPr lang="es-ES" sz="1600" b="1" smtClean="0">
                <a:solidFill>
                  <a:prstClr val="white"/>
                </a:solidFill>
                <a:effectLst>
                  <a:outerShdw blurRad="38100" dist="38100" dir="2700000" algn="tl">
                    <a:srgbClr val="000000">
                      <a:alpha val="43137"/>
                    </a:srgbClr>
                  </a:outerShdw>
                </a:effectLst>
                <a:latin typeface="BankGothic Lt BT" pitchFamily="34" charset="0"/>
              </a:rPr>
              <a:t>RA-1 reactor</a:t>
            </a:r>
            <a:endParaRPr lang="es-ES" sz="400" b="1">
              <a:solidFill>
                <a:schemeClr val="bg1"/>
              </a:solidFill>
              <a:effectLst>
                <a:outerShdw blurRad="38100" dist="38100" dir="2700000" algn="tl">
                  <a:srgbClr val="000000">
                    <a:alpha val="43137"/>
                  </a:srgbClr>
                </a:outerShdw>
              </a:effectLst>
              <a:latin typeface="BankGothic Lt BT" pitchFamily="34" charset="0"/>
            </a:endParaRPr>
          </a:p>
          <a:p>
            <a:pPr>
              <a:buBlip>
                <a:blip r:embed="rId3"/>
              </a:buBlip>
              <a:defRPr/>
            </a:pPr>
            <a:r>
              <a:rPr lang="es-ES" sz="1600" b="1" smtClean="0">
                <a:solidFill>
                  <a:schemeClr val="bg1"/>
                </a:solidFill>
                <a:effectLst>
                  <a:outerShdw blurRad="38100" dist="38100" dir="2700000" algn="tl">
                    <a:srgbClr val="000000">
                      <a:alpha val="43137"/>
                    </a:srgbClr>
                  </a:outerShdw>
                </a:effectLst>
                <a:latin typeface="BankGothic Lt BT" pitchFamily="34" charset="0"/>
              </a:rPr>
              <a:t>Accelerators</a:t>
            </a:r>
            <a:endParaRPr lang="es-ES" sz="1600" b="1">
              <a:solidFill>
                <a:schemeClr val="bg1"/>
              </a:solidFill>
              <a:effectLst>
                <a:outerShdw blurRad="38100" dist="38100" dir="2700000" algn="tl">
                  <a:srgbClr val="000000">
                    <a:alpha val="43137"/>
                  </a:srgbClr>
                </a:outerShdw>
              </a:effectLst>
              <a:latin typeface="BankGothic Lt BT" pitchFamily="34" charset="0"/>
            </a:endParaRPr>
          </a:p>
        </p:txBody>
      </p:sp>
      <p:sp>
        <p:nvSpPr>
          <p:cNvPr id="8" name="TextBox 5"/>
          <p:cNvSpPr txBox="1">
            <a:spLocks noChangeArrowheads="1"/>
          </p:cNvSpPr>
          <p:nvPr/>
        </p:nvSpPr>
        <p:spPr bwMode="auto">
          <a:xfrm>
            <a:off x="3629117" y="1957701"/>
            <a:ext cx="4475793" cy="2308324"/>
          </a:xfrm>
          <a:prstGeom prst="rect">
            <a:avLst/>
          </a:prstGeom>
          <a:noFill/>
          <a:ln w="9525">
            <a:noFill/>
            <a:miter lim="800000"/>
            <a:headEnd/>
            <a:tailEnd/>
          </a:ln>
        </p:spPr>
        <p:txBody>
          <a:bodyPr wrap="square">
            <a:spAutoFit/>
          </a:bodyPr>
          <a:lstStyle/>
          <a:p>
            <a:pPr algn="r">
              <a:buBlip>
                <a:blip r:embed="rId3"/>
              </a:buBlip>
              <a:defRPr/>
            </a:pPr>
            <a:r>
              <a:rPr lang="es-ES" sz="1600" smtClean="0">
                <a:solidFill>
                  <a:schemeClr val="bg1"/>
                </a:solidFill>
                <a:effectLst>
                  <a:outerShdw blurRad="38100" dist="38100" dir="2700000" algn="tl">
                    <a:srgbClr val="000000">
                      <a:alpha val="43137"/>
                    </a:srgbClr>
                  </a:outerShdw>
                </a:effectLst>
                <a:latin typeface="BankGothic Lt BT" pitchFamily="34" charset="0"/>
              </a:rPr>
              <a:t>PHYSICS</a:t>
            </a:r>
          </a:p>
          <a:p>
            <a:pPr algn="r">
              <a:buBlip>
                <a:blip r:embed="rId3"/>
              </a:buBlip>
              <a:defRPr/>
            </a:pPr>
            <a:r>
              <a:rPr lang="es-ES" sz="1600" smtClean="0">
                <a:solidFill>
                  <a:schemeClr val="bg1"/>
                </a:solidFill>
                <a:effectLst>
                  <a:outerShdw blurRad="38100" dist="38100" dir="2700000" algn="tl">
                    <a:srgbClr val="000000">
                      <a:alpha val="43137"/>
                    </a:srgbClr>
                  </a:outerShdw>
                </a:effectLst>
                <a:latin typeface="BankGothic Lt BT" pitchFamily="34" charset="0"/>
              </a:rPr>
              <a:t>DOSIMETRY</a:t>
            </a:r>
          </a:p>
          <a:p>
            <a:pPr algn="r">
              <a:buBlip>
                <a:blip r:embed="rId3"/>
              </a:buBlip>
              <a:defRPr/>
            </a:pPr>
            <a:r>
              <a:rPr lang="es-ES" sz="1600" smtClean="0">
                <a:solidFill>
                  <a:schemeClr val="bg1"/>
                </a:solidFill>
                <a:effectLst>
                  <a:outerShdw blurRad="38100" dist="38100" dir="2700000" algn="tl">
                    <a:srgbClr val="000000">
                      <a:alpha val="43137"/>
                    </a:srgbClr>
                  </a:outerShdw>
                </a:effectLst>
                <a:latin typeface="BankGothic Lt BT" pitchFamily="34" charset="0"/>
              </a:rPr>
              <a:t>RADIOBIOLOGY</a:t>
            </a:r>
          </a:p>
          <a:p>
            <a:pPr algn="r">
              <a:buBlip>
                <a:blip r:embed="rId3"/>
              </a:buBlip>
              <a:defRPr/>
            </a:pPr>
            <a:r>
              <a:rPr lang="es-ES" sz="1600" smtClean="0">
                <a:solidFill>
                  <a:schemeClr val="bg1"/>
                </a:solidFill>
                <a:effectLst>
                  <a:outerShdw blurRad="38100" dist="38100" dir="2700000" algn="tl">
                    <a:srgbClr val="000000">
                      <a:alpha val="43137"/>
                    </a:srgbClr>
                  </a:outerShdw>
                </a:effectLst>
                <a:latin typeface="BankGothic Lt BT" pitchFamily="34" charset="0"/>
              </a:rPr>
              <a:t>CLINICAL MATTERS</a:t>
            </a:r>
          </a:p>
          <a:p>
            <a:pPr algn="r">
              <a:buBlip>
                <a:blip r:embed="rId3"/>
              </a:buBlip>
              <a:defRPr/>
            </a:pPr>
            <a:r>
              <a:rPr lang="es-ES" sz="1600" smtClean="0">
                <a:solidFill>
                  <a:schemeClr val="bg1"/>
                </a:solidFill>
                <a:effectLst>
                  <a:outerShdw blurRad="38100" dist="38100" dir="2700000" algn="tl">
                    <a:srgbClr val="000000">
                      <a:alpha val="43137"/>
                    </a:srgbClr>
                  </a:outerShdw>
                </a:effectLst>
                <a:latin typeface="BankGothic Lt BT" pitchFamily="34" charset="0"/>
              </a:rPr>
              <a:t>CHEMISTRY &amp;PHARMACOLOGY</a:t>
            </a:r>
          </a:p>
          <a:p>
            <a:pPr algn="r">
              <a:buBlip>
                <a:blip r:embed="rId3"/>
              </a:buBlip>
              <a:defRPr/>
            </a:pPr>
            <a:r>
              <a:rPr lang="es-ES" sz="1600" smtClean="0">
                <a:solidFill>
                  <a:schemeClr val="bg1"/>
                </a:solidFill>
                <a:effectLst>
                  <a:outerShdw blurRad="38100" dist="38100" dir="2700000" algn="tl">
                    <a:srgbClr val="000000">
                      <a:alpha val="43137"/>
                    </a:srgbClr>
                  </a:outerShdw>
                </a:effectLst>
                <a:latin typeface="BankGothic Lt BT" pitchFamily="34" charset="0"/>
              </a:rPr>
              <a:t>BORON DETERMINATION</a:t>
            </a:r>
          </a:p>
          <a:p>
            <a:pPr algn="r">
              <a:buBlip>
                <a:blip r:embed="rId3"/>
              </a:buBlip>
              <a:defRPr/>
            </a:pPr>
            <a:r>
              <a:rPr lang="es-ES" sz="1600" smtClean="0">
                <a:solidFill>
                  <a:schemeClr val="bg1"/>
                </a:solidFill>
                <a:effectLst>
                  <a:outerShdw blurRad="38100" dist="38100" dir="2700000" algn="tl">
                    <a:srgbClr val="000000">
                      <a:alpha val="43137"/>
                    </a:srgbClr>
                  </a:outerShdw>
                </a:effectLst>
                <a:latin typeface="BankGothic Lt BT" pitchFamily="34" charset="0"/>
              </a:rPr>
              <a:t>NUCLEAR REACTORS</a:t>
            </a:r>
          </a:p>
          <a:p>
            <a:pPr algn="r">
              <a:buBlip>
                <a:blip r:embed="rId3"/>
              </a:buBlip>
              <a:defRPr/>
            </a:pPr>
            <a:r>
              <a:rPr lang="es-ES" sz="1600" smtClean="0">
                <a:solidFill>
                  <a:schemeClr val="bg1"/>
                </a:solidFill>
                <a:effectLst>
                  <a:outerShdw blurRad="38100" dist="38100" dir="2700000" algn="tl">
                    <a:srgbClr val="000000">
                      <a:alpha val="43137"/>
                    </a:srgbClr>
                  </a:outerShdw>
                </a:effectLst>
                <a:latin typeface="BankGothic Lt BT" pitchFamily="34" charset="0"/>
              </a:rPr>
              <a:t>ACCELERATORS</a:t>
            </a:r>
          </a:p>
          <a:p>
            <a:pPr algn="r">
              <a:buBlip>
                <a:blip r:embed="rId3"/>
              </a:buBlip>
              <a:defRPr/>
            </a:pPr>
            <a:r>
              <a:rPr lang="es-ES" sz="1600" smtClean="0">
                <a:solidFill>
                  <a:schemeClr val="bg1"/>
                </a:solidFill>
                <a:effectLst>
                  <a:outerShdw blurRad="38100" dist="38100" dir="2700000" algn="tl">
                    <a:srgbClr val="000000">
                      <a:alpha val="43137"/>
                    </a:srgbClr>
                  </a:outerShdw>
                </a:effectLst>
                <a:latin typeface="BankGothic Lt BT" pitchFamily="34" charset="0"/>
              </a:rPr>
              <a:t>OTHERS</a:t>
            </a:r>
            <a:endParaRPr lang="es-ES" sz="1600">
              <a:solidFill>
                <a:schemeClr val="bg1"/>
              </a:solidFill>
              <a:effectLst>
                <a:outerShdw blurRad="38100" dist="38100" dir="2700000" algn="tl">
                  <a:srgbClr val="000000">
                    <a:alpha val="43137"/>
                  </a:srgbClr>
                </a:outerShdw>
              </a:effectLst>
              <a:latin typeface="BankGothic Lt BT" pitchFamily="34" charset="0"/>
            </a:endParaRPr>
          </a:p>
        </p:txBody>
      </p:sp>
      <p:sp>
        <p:nvSpPr>
          <p:cNvPr id="9" name="8 Rectángulo"/>
          <p:cNvSpPr/>
          <p:nvPr/>
        </p:nvSpPr>
        <p:spPr>
          <a:xfrm rot="16200000">
            <a:off x="-648043" y="2685003"/>
            <a:ext cx="2197846" cy="646331"/>
          </a:xfrm>
          <a:prstGeom prst="rect">
            <a:avLst/>
          </a:prstGeom>
        </p:spPr>
        <p:txBody>
          <a:bodyPr wrap="none">
            <a:spAutoFit/>
          </a:bodyPr>
          <a:lstStyle/>
          <a:p>
            <a:pPr algn="ctr"/>
            <a:r>
              <a:rPr lang="es-ES" b="1" smtClean="0">
                <a:solidFill>
                  <a:schemeClr val="bg1"/>
                </a:solidFill>
                <a:effectLst>
                  <a:outerShdw blurRad="38100" dist="38100" dir="2700000" algn="tl">
                    <a:srgbClr val="000000">
                      <a:alpha val="43137"/>
                    </a:srgbClr>
                  </a:outerShdw>
                </a:effectLst>
                <a:latin typeface="BankGothic Lt BT" pitchFamily="34" charset="0"/>
              </a:rPr>
              <a:t>BNCT PROJECT:</a:t>
            </a:r>
          </a:p>
          <a:p>
            <a:pPr algn="ctr"/>
            <a:r>
              <a:rPr lang="es-ES" b="1" smtClean="0">
                <a:solidFill>
                  <a:schemeClr val="bg1"/>
                </a:solidFill>
                <a:effectLst>
                  <a:outerShdw blurRad="38100" dist="38100" dir="2700000" algn="tl">
                    <a:srgbClr val="000000">
                      <a:alpha val="43137"/>
                    </a:srgbClr>
                  </a:outerShdw>
                </a:effectLst>
                <a:latin typeface="BankGothic Lt BT" pitchFamily="34" charset="0"/>
              </a:rPr>
              <a:t>R&amp;D areas</a:t>
            </a:r>
            <a:endParaRPr lang="es-AR" sz="1600" b="1" dirty="0">
              <a:solidFill>
                <a:schemeClr val="bg1"/>
              </a:solidFill>
              <a:effectLst>
                <a:outerShdw blurRad="38100" dist="38100" dir="2700000" algn="tl">
                  <a:srgbClr val="000000">
                    <a:alpha val="43137"/>
                  </a:srgbClr>
                </a:outerShdw>
              </a:effectLst>
              <a:latin typeface="BankGothic Lt BT" pitchFamily="34" charset="0"/>
            </a:endParaRPr>
          </a:p>
        </p:txBody>
      </p:sp>
      <p:grpSp>
        <p:nvGrpSpPr>
          <p:cNvPr id="89" name="88 Grupo"/>
          <p:cNvGrpSpPr/>
          <p:nvPr/>
        </p:nvGrpSpPr>
        <p:grpSpPr>
          <a:xfrm>
            <a:off x="1039091" y="1400101"/>
            <a:ext cx="6968440" cy="3252354"/>
            <a:chOff x="1039091" y="1413164"/>
            <a:chExt cx="6968440" cy="3252354"/>
          </a:xfrm>
        </p:grpSpPr>
        <p:cxnSp>
          <p:nvCxnSpPr>
            <p:cNvPr id="23" name="22 Conector angular"/>
            <p:cNvCxnSpPr/>
            <p:nvPr/>
          </p:nvCxnSpPr>
          <p:spPr>
            <a:xfrm>
              <a:off x="1080655" y="1413164"/>
              <a:ext cx="6926876" cy="598516"/>
            </a:xfrm>
            <a:prstGeom prst="bentConnector3">
              <a:avLst>
                <a:gd name="adj1" fmla="val 64709"/>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34 Conector angular"/>
            <p:cNvCxnSpPr/>
            <p:nvPr/>
          </p:nvCxnSpPr>
          <p:spPr>
            <a:xfrm flipV="1">
              <a:off x="1039091" y="4210052"/>
              <a:ext cx="6941700" cy="455466"/>
            </a:xfrm>
            <a:prstGeom prst="bentConnector3">
              <a:avLst>
                <a:gd name="adj1" fmla="val 41908"/>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23 CuadroTexto"/>
          <p:cNvSpPr txBox="1"/>
          <p:nvPr/>
        </p:nvSpPr>
        <p:spPr>
          <a:xfrm>
            <a:off x="0" y="4835723"/>
            <a:ext cx="4031873" cy="307777"/>
          </a:xfrm>
          <a:prstGeom prst="rect">
            <a:avLst/>
          </a:prstGeom>
          <a:noFill/>
        </p:spPr>
        <p:txBody>
          <a:bodyPr wrap="none" rtlCol="0">
            <a:spAutoFit/>
          </a:bodyPr>
          <a:lstStyle/>
          <a:p>
            <a:r>
              <a:rPr lang="es-ES" sz="1400" smtClean="0">
                <a:solidFill>
                  <a:schemeClr val="bg1"/>
                </a:solidFill>
                <a:latin typeface="BankGothic Lt BT" pitchFamily="34" charset="0"/>
              </a:rPr>
              <a:t>ICNCT20 ”Thinking across boundaries”</a:t>
            </a:r>
            <a:endParaRPr lang="en-US" sz="1400">
              <a:solidFill>
                <a:schemeClr val="bg1"/>
              </a:solidFill>
              <a:latin typeface="BankGothic Lt BT" pitchFamily="34" charset="0"/>
            </a:endParaRPr>
          </a:p>
        </p:txBody>
      </p:sp>
      <p:grpSp>
        <p:nvGrpSpPr>
          <p:cNvPr id="25" name="24 Grupo"/>
          <p:cNvGrpSpPr>
            <a:grpSpLocks noChangeAspect="1"/>
          </p:cNvGrpSpPr>
          <p:nvPr/>
        </p:nvGrpSpPr>
        <p:grpSpPr>
          <a:xfrm>
            <a:off x="7563706" y="4199987"/>
            <a:ext cx="1473480" cy="584447"/>
            <a:chOff x="6711661" y="3216923"/>
            <a:chExt cx="3683700" cy="1461116"/>
          </a:xfrm>
        </p:grpSpPr>
        <p:pic>
          <p:nvPicPr>
            <p:cNvPr id="26" name="Picture 8" descr="logooficialCNEAbariloche copia"/>
            <p:cNvPicPr>
              <a:picLocks noChangeAspect="1" noChangeArrowheads="1"/>
            </p:cNvPicPr>
            <p:nvPr/>
          </p:nvPicPr>
          <p:blipFill>
            <a:blip r:embed="rId4" cstate="print"/>
            <a:srcRect/>
            <a:stretch>
              <a:fillRect/>
            </a:stretch>
          </p:blipFill>
          <p:spPr bwMode="auto">
            <a:xfrm>
              <a:off x="8094323" y="3216923"/>
              <a:ext cx="1119187" cy="1120776"/>
            </a:xfrm>
            <a:prstGeom prst="roundRect">
              <a:avLst>
                <a:gd name="adj" fmla="val 1703"/>
              </a:avLst>
            </a:prstGeom>
            <a:solidFill>
              <a:srgbClr val="FFFFFF">
                <a:shade val="85000"/>
              </a:srgbClr>
            </a:solidFill>
            <a:ln>
              <a:noFill/>
            </a:ln>
            <a:effectLst>
              <a:reflection blurRad="12700" stA="38000" endPos="28000" dist="5000" dir="5400000" sy="-100000" algn="bl" rotWithShape="0"/>
            </a:effectLst>
          </p:spPr>
        </p:pic>
        <p:sp>
          <p:nvSpPr>
            <p:cNvPr id="27" name="26 CuadroTexto"/>
            <p:cNvSpPr txBox="1"/>
            <p:nvPr/>
          </p:nvSpPr>
          <p:spPr>
            <a:xfrm>
              <a:off x="6711661" y="3985542"/>
              <a:ext cx="3683700" cy="692497"/>
            </a:xfrm>
            <a:prstGeom prst="rect">
              <a:avLst/>
            </a:prstGeom>
            <a:noFill/>
          </p:spPr>
          <p:txBody>
            <a:bodyPr wrap="none" rtlCol="0">
              <a:spAutoFit/>
            </a:bodyPr>
            <a:lstStyle/>
            <a:p>
              <a:pPr algn="r"/>
              <a:r>
                <a:rPr lang="en-US" sz="600" smtClean="0">
                  <a:latin typeface="BankGothic Lt BT" pitchFamily="34" charset="0"/>
                </a:rPr>
                <a:t>NATIONAL </a:t>
              </a:r>
            </a:p>
            <a:p>
              <a:pPr algn="r"/>
              <a:r>
                <a:rPr lang="en-US" sz="600" smtClean="0">
                  <a:latin typeface="BankGothic Lt BT" pitchFamily="34" charset="0"/>
                </a:rPr>
                <a:t>ATOMIC ENERGY COMMISSION</a:t>
              </a:r>
              <a:endParaRPr lang="en-US" sz="600">
                <a:latin typeface="BankGothic Lt BT" pitchFamily="34" charset="0"/>
              </a:endParaRPr>
            </a:p>
          </p:txBody>
        </p:sp>
      </p:grpSp>
      <p:pic>
        <p:nvPicPr>
          <p:cNvPr id="19" name="18 Imagen"/>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508906" y="0"/>
            <a:ext cx="635094" cy="632675"/>
          </a:xfrm>
          <a:prstGeom prst="rect">
            <a:avLst/>
          </a:prstGeom>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2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9"/>
                                        </p:tgtEl>
                                        <p:attrNameLst>
                                          <p:attrName>style.visibility</p:attrName>
                                        </p:attrNameLst>
                                      </p:cBhvr>
                                      <p:to>
                                        <p:strVal val="visible"/>
                                      </p:to>
                                    </p:set>
                                    <p:animEffect transition="in" filter="fade">
                                      <p:cBhvr>
                                        <p:cTn id="21" dur="2000"/>
                                        <p:tgtEl>
                                          <p:spTgt spid="89"/>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500"/>
                                        <p:tgtEl>
                                          <p:spTgt spid="8">
                                            <p:txEl>
                                              <p:pRg st="0" end="0"/>
                                            </p:txEl>
                                          </p:spTgt>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animEffect transition="in" filter="fade">
                                      <p:cBhvr>
                                        <p:cTn id="29" dur="500"/>
                                        <p:tgtEl>
                                          <p:spTgt spid="8">
                                            <p:txEl>
                                              <p:pRg st="1" end="1"/>
                                            </p:txEl>
                                          </p:spTgt>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8">
                                            <p:txEl>
                                              <p:pRg st="2" end="2"/>
                                            </p:txEl>
                                          </p:spTgt>
                                        </p:tgtEl>
                                        <p:attrNameLst>
                                          <p:attrName>style.visibility</p:attrName>
                                        </p:attrNameLst>
                                      </p:cBhvr>
                                      <p:to>
                                        <p:strVal val="visible"/>
                                      </p:to>
                                    </p:set>
                                    <p:animEffect transition="in" filter="fade">
                                      <p:cBhvr>
                                        <p:cTn id="33" dur="500"/>
                                        <p:tgtEl>
                                          <p:spTgt spid="8">
                                            <p:txEl>
                                              <p:pRg st="2" end="2"/>
                                            </p:txEl>
                                          </p:spTgt>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8">
                                            <p:txEl>
                                              <p:pRg st="3" end="3"/>
                                            </p:txEl>
                                          </p:spTgt>
                                        </p:tgtEl>
                                        <p:attrNameLst>
                                          <p:attrName>style.visibility</p:attrName>
                                        </p:attrNameLst>
                                      </p:cBhvr>
                                      <p:to>
                                        <p:strVal val="visible"/>
                                      </p:to>
                                    </p:set>
                                    <p:animEffect transition="in" filter="fade">
                                      <p:cBhvr>
                                        <p:cTn id="37" dur="500"/>
                                        <p:tgtEl>
                                          <p:spTgt spid="8">
                                            <p:txEl>
                                              <p:pRg st="3" end="3"/>
                                            </p:txEl>
                                          </p:spTgt>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
                                            <p:txEl>
                                              <p:pRg st="4" end="4"/>
                                            </p:txEl>
                                          </p:spTgt>
                                        </p:tgtEl>
                                        <p:attrNameLst>
                                          <p:attrName>style.visibility</p:attrName>
                                        </p:attrNameLst>
                                      </p:cBhvr>
                                      <p:to>
                                        <p:strVal val="visible"/>
                                      </p:to>
                                    </p:set>
                                    <p:animEffect transition="in" filter="fade">
                                      <p:cBhvr>
                                        <p:cTn id="41" dur="500"/>
                                        <p:tgtEl>
                                          <p:spTgt spid="8">
                                            <p:txEl>
                                              <p:pRg st="4" end="4"/>
                                            </p:txEl>
                                          </p:spTgt>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8">
                                            <p:txEl>
                                              <p:pRg st="5" end="5"/>
                                            </p:txEl>
                                          </p:spTgt>
                                        </p:tgtEl>
                                        <p:attrNameLst>
                                          <p:attrName>style.visibility</p:attrName>
                                        </p:attrNameLst>
                                      </p:cBhvr>
                                      <p:to>
                                        <p:strVal val="visible"/>
                                      </p:to>
                                    </p:set>
                                    <p:animEffect transition="in" filter="fade">
                                      <p:cBhvr>
                                        <p:cTn id="45" dur="500"/>
                                        <p:tgtEl>
                                          <p:spTgt spid="8">
                                            <p:txEl>
                                              <p:pRg st="5" end="5"/>
                                            </p:txEl>
                                          </p:spTgt>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8">
                                            <p:txEl>
                                              <p:pRg st="6" end="6"/>
                                            </p:txEl>
                                          </p:spTgt>
                                        </p:tgtEl>
                                        <p:attrNameLst>
                                          <p:attrName>style.visibility</p:attrName>
                                        </p:attrNameLst>
                                      </p:cBhvr>
                                      <p:to>
                                        <p:strVal val="visible"/>
                                      </p:to>
                                    </p:set>
                                    <p:animEffect transition="in" filter="fade">
                                      <p:cBhvr>
                                        <p:cTn id="49" dur="500"/>
                                        <p:tgtEl>
                                          <p:spTgt spid="8">
                                            <p:txEl>
                                              <p:pRg st="6" end="6"/>
                                            </p:txEl>
                                          </p:spTgt>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8">
                                            <p:txEl>
                                              <p:pRg st="7" end="7"/>
                                            </p:txEl>
                                          </p:spTgt>
                                        </p:tgtEl>
                                        <p:attrNameLst>
                                          <p:attrName>style.visibility</p:attrName>
                                        </p:attrNameLst>
                                      </p:cBhvr>
                                      <p:to>
                                        <p:strVal val="visible"/>
                                      </p:to>
                                    </p:set>
                                    <p:animEffect transition="in" filter="fade">
                                      <p:cBhvr>
                                        <p:cTn id="53" dur="500"/>
                                        <p:tgtEl>
                                          <p:spTgt spid="8">
                                            <p:txEl>
                                              <p:pRg st="7" end="7"/>
                                            </p:txEl>
                                          </p:spTgt>
                                        </p:tgtEl>
                                      </p:cBhvr>
                                    </p:animEffect>
                                  </p:childTnLst>
                                </p:cTn>
                              </p:par>
                            </p:childTnLst>
                          </p:cTn>
                        </p:par>
                        <p:par>
                          <p:cTn id="54" fill="hold">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8">
                                            <p:txEl>
                                              <p:pRg st="8" end="8"/>
                                            </p:txEl>
                                          </p:spTgt>
                                        </p:tgtEl>
                                        <p:attrNameLst>
                                          <p:attrName>style.visibility</p:attrName>
                                        </p:attrNameLst>
                                      </p:cBhvr>
                                      <p:to>
                                        <p:strVal val="visible"/>
                                      </p:to>
                                    </p:set>
                                    <p:animEffect transition="in" filter="fade">
                                      <p:cBhvr>
                                        <p:cTn id="57" dur="500"/>
                                        <p:tgtEl>
                                          <p:spTgt spid="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build="p"/>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14297" y="0"/>
            <a:ext cx="9029703" cy="857250"/>
          </a:xfrm>
        </p:spPr>
        <p:txBody>
          <a:bodyPr>
            <a:noAutofit/>
          </a:bodyPr>
          <a:lstStyle/>
          <a:p>
            <a:pPr algn="l"/>
            <a:r>
              <a:rPr lang="en-US" sz="2400" smtClean="0">
                <a:solidFill>
                  <a:schemeClr val="bg1"/>
                </a:solidFill>
                <a:effectLst>
                  <a:outerShdw blurRad="38100" dist="38100" dir="2700000" algn="tl">
                    <a:srgbClr val="000000">
                      <a:alpha val="43137"/>
                    </a:srgbClr>
                  </a:outerShdw>
                </a:effectLst>
                <a:latin typeface="BankGothic Lt BT" pitchFamily="34" charset="0"/>
              </a:rPr>
              <a:t>BNCT advisory committee and </a:t>
            </a:r>
            <a:br>
              <a:rPr lang="en-US" sz="2400" smtClean="0">
                <a:solidFill>
                  <a:schemeClr val="bg1"/>
                </a:solidFill>
                <a:effectLst>
                  <a:outerShdw blurRad="38100" dist="38100" dir="2700000" algn="tl">
                    <a:srgbClr val="000000">
                      <a:alpha val="43137"/>
                    </a:srgbClr>
                  </a:outerShdw>
                </a:effectLst>
                <a:latin typeface="BankGothic Lt BT" pitchFamily="34" charset="0"/>
              </a:rPr>
            </a:br>
            <a:r>
              <a:rPr lang="en-US" sz="2400" smtClean="0">
                <a:solidFill>
                  <a:schemeClr val="bg1"/>
                </a:solidFill>
                <a:effectLst>
                  <a:outerShdw blurRad="38100" dist="38100" dir="2700000" algn="tl">
                    <a:srgbClr val="000000">
                      <a:alpha val="43137"/>
                    </a:srgbClr>
                  </a:outerShdw>
                </a:effectLst>
                <a:latin typeface="BankGothic Lt BT" pitchFamily="34" charset="0"/>
              </a:rPr>
              <a:t>general coordination</a:t>
            </a:r>
            <a:endParaRPr lang="en-US" sz="2400">
              <a:solidFill>
                <a:schemeClr val="bg1"/>
              </a:solidFill>
              <a:effectLst>
                <a:outerShdw blurRad="38100" dist="38100" dir="2700000" algn="tl">
                  <a:srgbClr val="000000">
                    <a:alpha val="43137"/>
                  </a:srgbClr>
                </a:outerShdw>
              </a:effectLst>
              <a:latin typeface="BankGothic Lt BT" pitchFamily="34" charset="0"/>
            </a:endParaRPr>
          </a:p>
        </p:txBody>
      </p:sp>
      <p:graphicFrame>
        <p:nvGraphicFramePr>
          <p:cNvPr id="6" name="5 Tabla"/>
          <p:cNvGraphicFramePr>
            <a:graphicFrameLocks noGrp="1"/>
          </p:cNvGraphicFramePr>
          <p:nvPr/>
        </p:nvGraphicFramePr>
        <p:xfrm>
          <a:off x="535748" y="913888"/>
          <a:ext cx="8468590" cy="3840480"/>
        </p:xfrm>
        <a:graphic>
          <a:graphicData uri="http://schemas.openxmlformats.org/drawingml/2006/table">
            <a:tbl>
              <a:tblPr firstRow="1" bandRow="1">
                <a:tableStyleId>{2D5ABB26-0587-4C30-8999-92F81FD0307C}</a:tableStyleId>
              </a:tblPr>
              <a:tblGrid>
                <a:gridCol w="3948544"/>
                <a:gridCol w="4520046"/>
              </a:tblGrid>
              <a:tr h="21600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s-ES" sz="1200" b="1" smtClean="0">
                          <a:solidFill>
                            <a:schemeClr val="bg1"/>
                          </a:solidFill>
                          <a:effectLst>
                            <a:outerShdw blurRad="38100" dist="38100" dir="2700000" algn="tl">
                              <a:srgbClr val="000000">
                                <a:alpha val="43137"/>
                              </a:srgbClr>
                            </a:outerShdw>
                          </a:effectLst>
                          <a:latin typeface="BankGothic Lt BT" pitchFamily="34" charset="0"/>
                        </a:rPr>
                        <a:t>Comp. Dosimetry &amp; Treatment Planning</a:t>
                      </a:r>
                    </a:p>
                  </a:txBody>
                  <a:tcPr/>
                </a:tc>
                <a:tc>
                  <a:txBody>
                    <a:bodyPr/>
                    <a:lstStyle/>
                    <a:p>
                      <a:r>
                        <a:rPr lang="en-US" sz="1100" smtClean="0">
                          <a:solidFill>
                            <a:schemeClr val="bg1"/>
                          </a:solidFill>
                          <a:effectLst>
                            <a:outerShdw blurRad="38100" dist="38100" dir="2700000" algn="tl">
                              <a:srgbClr val="000000">
                                <a:alpha val="43137"/>
                              </a:srgbClr>
                            </a:outerShdw>
                          </a:effectLst>
                          <a:latin typeface="BankGothic Lt BT" pitchFamily="34" charset="0"/>
                        </a:rPr>
                        <a:t>Sara Gonzalez</a:t>
                      </a:r>
                      <a:endParaRPr lang="en-US" sz="1100">
                        <a:solidFill>
                          <a:schemeClr val="bg1"/>
                        </a:solidFill>
                        <a:effectLst>
                          <a:outerShdw blurRad="38100" dist="38100" dir="2700000" algn="tl">
                            <a:srgbClr val="000000">
                              <a:alpha val="43137"/>
                            </a:srgbClr>
                          </a:outerShdw>
                        </a:effectLst>
                        <a:latin typeface="BankGothic Lt BT" pitchFamily="34" charset="0"/>
                      </a:endParaRPr>
                    </a:p>
                  </a:txBody>
                  <a:tcPr/>
                </a:tc>
              </a:tr>
              <a:tr h="21600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s-ES" sz="1200" b="1" kern="1200" smtClean="0">
                          <a:solidFill>
                            <a:schemeClr val="bg1"/>
                          </a:solidFill>
                          <a:effectLst>
                            <a:outerShdw blurRad="38100" dist="38100" dir="2700000" algn="tl">
                              <a:srgbClr val="000000">
                                <a:alpha val="43137"/>
                              </a:srgbClr>
                            </a:outerShdw>
                          </a:effectLst>
                          <a:latin typeface="BankGothic Lt BT" pitchFamily="34" charset="0"/>
                        </a:rPr>
                        <a:t>Nuclear Instrumentation &amp; tech</a:t>
                      </a:r>
                      <a:endParaRPr lang="es-ES" sz="1200" b="1" kern="1200" smtClean="0">
                        <a:solidFill>
                          <a:schemeClr val="bg1"/>
                        </a:solidFill>
                        <a:effectLst>
                          <a:outerShdw blurRad="38100" dist="38100" dir="2700000" algn="tl">
                            <a:srgbClr val="000000">
                              <a:alpha val="43137"/>
                            </a:srgbClr>
                          </a:outerShdw>
                        </a:effectLst>
                        <a:latin typeface="BankGothic Lt BT" pitchFamily="34" charset="0"/>
                        <a:ea typeface="+mn-ea"/>
                        <a:cs typeface="+mn-cs"/>
                      </a:endParaRPr>
                    </a:p>
                  </a:txBody>
                  <a:tcPr/>
                </a:tc>
                <a:tc>
                  <a:txBody>
                    <a:bodyPr/>
                    <a:lstStyle/>
                    <a:p>
                      <a:r>
                        <a:rPr lang="en-US" sz="1100" smtClean="0">
                          <a:solidFill>
                            <a:schemeClr val="bg1"/>
                          </a:solidFill>
                          <a:effectLst>
                            <a:outerShdw blurRad="38100" dist="38100" dir="2700000" algn="tl">
                              <a:srgbClr val="000000">
                                <a:alpha val="43137"/>
                              </a:srgbClr>
                            </a:outerShdw>
                          </a:effectLst>
                          <a:latin typeface="BankGothic Lt BT" pitchFamily="34" charset="0"/>
                        </a:rPr>
                        <a:t>Silvia Thorp, Manuel Sztejnberg</a:t>
                      </a:r>
                      <a:endParaRPr lang="en-US" sz="1100">
                        <a:solidFill>
                          <a:schemeClr val="bg1"/>
                        </a:solidFill>
                        <a:effectLst>
                          <a:outerShdw blurRad="38100" dist="38100" dir="2700000" algn="tl">
                            <a:srgbClr val="000000">
                              <a:alpha val="43137"/>
                            </a:srgbClr>
                          </a:outerShdw>
                        </a:effectLst>
                        <a:latin typeface="BankGothic Lt BT" pitchFamily="34" charset="0"/>
                      </a:endParaRPr>
                    </a:p>
                  </a:txBody>
                  <a:tcPr/>
                </a:tc>
              </a:tr>
              <a:tr h="216000">
                <a:tc>
                  <a:txBody>
                    <a:bodyPr/>
                    <a:lstStyle/>
                    <a:p>
                      <a:pPr algn="r">
                        <a:buNone/>
                        <a:defRPr/>
                      </a:pPr>
                      <a:r>
                        <a:rPr lang="es-ES" sz="1200" b="1" smtClean="0">
                          <a:solidFill>
                            <a:schemeClr val="bg1"/>
                          </a:solidFill>
                          <a:effectLst>
                            <a:outerShdw blurRad="38100" dist="38100" dir="2700000" algn="tl">
                              <a:srgbClr val="000000">
                                <a:alpha val="43137"/>
                              </a:srgbClr>
                            </a:outerShdw>
                          </a:effectLst>
                          <a:latin typeface="BankGothic Lt BT" pitchFamily="34" charset="0"/>
                        </a:rPr>
                        <a:t>RB Oral, Lung, Liver &amp; RA</a:t>
                      </a:r>
                    </a:p>
                  </a:txBody>
                  <a:tcPr/>
                </a:tc>
                <a:tc>
                  <a:txBody>
                    <a:bodyPr/>
                    <a:lstStyle/>
                    <a:p>
                      <a:r>
                        <a:rPr lang="en-US" sz="1100" smtClean="0">
                          <a:solidFill>
                            <a:schemeClr val="bg1"/>
                          </a:solidFill>
                          <a:effectLst>
                            <a:outerShdw blurRad="38100" dist="38100" dir="2700000" algn="tl">
                              <a:srgbClr val="000000">
                                <a:alpha val="43137"/>
                              </a:srgbClr>
                            </a:outerShdw>
                          </a:effectLst>
                          <a:latin typeface="BankGothic Lt BT" pitchFamily="34" charset="0"/>
                        </a:rPr>
                        <a:t>Amanda Schwint, Veronica Trivillin,</a:t>
                      </a:r>
                      <a:r>
                        <a:rPr lang="en-US" sz="1100" baseline="0" smtClean="0">
                          <a:solidFill>
                            <a:schemeClr val="bg1"/>
                          </a:solidFill>
                          <a:effectLst>
                            <a:outerShdw blurRad="38100" dist="38100" dir="2700000" algn="tl">
                              <a:srgbClr val="000000">
                                <a:alpha val="43137"/>
                              </a:srgbClr>
                            </a:outerShdw>
                          </a:effectLst>
                          <a:latin typeface="BankGothic Lt BT" pitchFamily="34" charset="0"/>
                        </a:rPr>
                        <a:t> Marcela Garabalino</a:t>
                      </a:r>
                      <a:endParaRPr lang="en-US" sz="1100">
                        <a:solidFill>
                          <a:schemeClr val="bg1"/>
                        </a:solidFill>
                        <a:effectLst>
                          <a:outerShdw blurRad="38100" dist="38100" dir="2700000" algn="tl">
                            <a:srgbClr val="000000">
                              <a:alpha val="43137"/>
                            </a:srgbClr>
                          </a:outerShdw>
                        </a:effectLst>
                        <a:latin typeface="BankGothic Lt BT" pitchFamily="34" charset="0"/>
                      </a:endParaRPr>
                    </a:p>
                  </a:txBody>
                  <a:tcPr/>
                </a:tc>
              </a:tr>
              <a:tr h="21600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s-ES" sz="1200" b="1" smtClean="0">
                          <a:solidFill>
                            <a:schemeClr val="bg1"/>
                          </a:solidFill>
                          <a:effectLst>
                            <a:outerShdw blurRad="38100" dist="38100" dir="2700000" algn="tl">
                              <a:srgbClr val="000000">
                                <a:alpha val="43137"/>
                              </a:srgbClr>
                            </a:outerShdw>
                          </a:effectLst>
                          <a:latin typeface="BankGothic Lt BT" pitchFamily="34" charset="0"/>
                        </a:rPr>
                        <a:t>RB Melanoma &amp; Thyroid</a:t>
                      </a:r>
                    </a:p>
                  </a:txBody>
                  <a:tcPr/>
                </a:tc>
                <a:tc>
                  <a:txBody>
                    <a:bodyPr/>
                    <a:lstStyle/>
                    <a:p>
                      <a:r>
                        <a:rPr lang="en-US" sz="1100" smtClean="0">
                          <a:solidFill>
                            <a:schemeClr val="bg1"/>
                          </a:solidFill>
                          <a:effectLst>
                            <a:outerShdw blurRad="38100" dist="38100" dir="2700000" algn="tl">
                              <a:srgbClr val="000000">
                                <a:alpha val="43137"/>
                              </a:srgbClr>
                            </a:outerShdw>
                          </a:effectLst>
                          <a:latin typeface="BankGothic Lt BT" pitchFamily="34" charset="0"/>
                        </a:rPr>
                        <a:t>Alejandra Dagrosa,</a:t>
                      </a:r>
                      <a:r>
                        <a:rPr lang="en-US" sz="1100" baseline="0" smtClean="0">
                          <a:solidFill>
                            <a:schemeClr val="bg1"/>
                          </a:solidFill>
                          <a:effectLst>
                            <a:outerShdw blurRad="38100" dist="38100" dir="2700000" algn="tl">
                              <a:srgbClr val="000000">
                                <a:alpha val="43137"/>
                              </a:srgbClr>
                            </a:outerShdw>
                          </a:effectLst>
                          <a:latin typeface="BankGothic Lt BT" pitchFamily="34" charset="0"/>
                        </a:rPr>
                        <a:t> Marina Carpano</a:t>
                      </a:r>
                      <a:endParaRPr lang="en-US" sz="1100">
                        <a:solidFill>
                          <a:schemeClr val="bg1"/>
                        </a:solidFill>
                        <a:effectLst>
                          <a:outerShdw blurRad="38100" dist="38100" dir="2700000" algn="tl">
                            <a:srgbClr val="000000">
                              <a:alpha val="43137"/>
                            </a:srgbClr>
                          </a:outerShdw>
                        </a:effectLst>
                        <a:latin typeface="BankGothic Lt BT" pitchFamily="34" charset="0"/>
                      </a:endParaRPr>
                    </a:p>
                  </a:txBody>
                  <a:tcPr/>
                </a:tc>
              </a:tr>
              <a:tr h="216000">
                <a:tc>
                  <a:txBody>
                    <a:bodyPr/>
                    <a:lstStyle/>
                    <a:p>
                      <a:pPr algn="r"/>
                      <a:r>
                        <a:rPr lang="es-ES" sz="1200" b="1" smtClean="0">
                          <a:solidFill>
                            <a:schemeClr val="bg1"/>
                          </a:solidFill>
                          <a:effectLst>
                            <a:outerShdw blurRad="38100" dist="38100" dir="2700000" algn="tl">
                              <a:srgbClr val="000000">
                                <a:alpha val="43137"/>
                              </a:srgbClr>
                            </a:outerShdw>
                          </a:effectLst>
                          <a:latin typeface="BankGothic Lt BT" pitchFamily="34" charset="0"/>
                        </a:rPr>
                        <a:t>clinical Applications</a:t>
                      </a:r>
                      <a:endParaRPr lang="en-US" sz="1200" b="1">
                        <a:solidFill>
                          <a:schemeClr val="bg1"/>
                        </a:solidFill>
                        <a:effectLst>
                          <a:outerShdw blurRad="38100" dist="38100" dir="2700000" algn="tl">
                            <a:srgbClr val="000000">
                              <a:alpha val="43137"/>
                            </a:srgbClr>
                          </a:outerShdw>
                        </a:effectLst>
                        <a:latin typeface="BankGothic Lt BT" pitchFamily="34" charset="0"/>
                      </a:endParaRPr>
                    </a:p>
                  </a:txBody>
                  <a:tcPr/>
                </a:tc>
                <a:tc>
                  <a:txBody>
                    <a:bodyPr/>
                    <a:lstStyle/>
                    <a:p>
                      <a:r>
                        <a:rPr lang="en-US" sz="1100" smtClean="0">
                          <a:solidFill>
                            <a:schemeClr val="bg1"/>
                          </a:solidFill>
                          <a:effectLst>
                            <a:outerShdw blurRad="38100" dist="38100" dir="2700000" algn="tl">
                              <a:srgbClr val="000000">
                                <a:alpha val="43137"/>
                              </a:srgbClr>
                            </a:outerShdw>
                          </a:effectLst>
                          <a:latin typeface="BankGothic Lt BT" pitchFamily="34" charset="0"/>
                        </a:rPr>
                        <a:t>Berta Roth, Pablo Menendez, David Pereira</a:t>
                      </a:r>
                      <a:endParaRPr lang="en-US" sz="1100">
                        <a:solidFill>
                          <a:schemeClr val="bg1"/>
                        </a:solidFill>
                        <a:effectLst>
                          <a:outerShdw blurRad="38100" dist="38100" dir="2700000" algn="tl">
                            <a:srgbClr val="000000">
                              <a:alpha val="43137"/>
                            </a:srgbClr>
                          </a:outerShdw>
                        </a:effectLst>
                        <a:latin typeface="BankGothic Lt BT" pitchFamily="34" charset="0"/>
                      </a:endParaRPr>
                    </a:p>
                  </a:txBody>
                  <a:tcPr/>
                </a:tc>
              </a:tr>
              <a:tr h="21600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s-ES" sz="1200" b="1" smtClean="0">
                          <a:solidFill>
                            <a:schemeClr val="bg1"/>
                          </a:solidFill>
                          <a:effectLst>
                            <a:outerShdw blurRad="38100" dist="38100" dir="2700000" algn="tl">
                              <a:srgbClr val="000000">
                                <a:alpha val="43137"/>
                              </a:srgbClr>
                            </a:outerShdw>
                          </a:effectLst>
                          <a:latin typeface="BankGothic Lt BT" pitchFamily="34" charset="0"/>
                        </a:rPr>
                        <a:t>Medical  Physics</a:t>
                      </a:r>
                    </a:p>
                  </a:txBody>
                  <a:tcPr/>
                </a:tc>
                <a:tc>
                  <a:txBody>
                    <a:bodyPr/>
                    <a:lstStyle/>
                    <a:p>
                      <a:r>
                        <a:rPr lang="en-US" sz="1100" smtClean="0">
                          <a:solidFill>
                            <a:schemeClr val="bg1"/>
                          </a:solidFill>
                          <a:effectLst>
                            <a:outerShdw blurRad="38100" dist="38100" dir="2700000" algn="tl">
                              <a:srgbClr val="000000">
                                <a:alpha val="43137"/>
                              </a:srgbClr>
                            </a:outerShdw>
                          </a:effectLst>
                          <a:latin typeface="BankGothic Lt BT" pitchFamily="34" charset="0"/>
                        </a:rPr>
                        <a:t>Diana Feld, Mariana Casal</a:t>
                      </a:r>
                      <a:endParaRPr lang="en-US" sz="1100">
                        <a:solidFill>
                          <a:schemeClr val="bg1"/>
                        </a:solidFill>
                        <a:effectLst>
                          <a:outerShdw blurRad="38100" dist="38100" dir="2700000" algn="tl">
                            <a:srgbClr val="000000">
                              <a:alpha val="43137"/>
                            </a:srgbClr>
                          </a:outerShdw>
                        </a:effectLst>
                        <a:latin typeface="BankGothic Lt BT" pitchFamily="34" charset="0"/>
                      </a:endParaRPr>
                    </a:p>
                  </a:txBody>
                  <a:tcPr/>
                </a:tc>
              </a:tr>
              <a:tr h="21600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s-ES" sz="1200" b="1" smtClean="0">
                          <a:solidFill>
                            <a:schemeClr val="bg1"/>
                          </a:solidFill>
                          <a:effectLst>
                            <a:outerShdw blurRad="38100" dist="38100" dir="2700000" algn="tl">
                              <a:srgbClr val="000000">
                                <a:alpha val="43137"/>
                              </a:srgbClr>
                            </a:outerShdw>
                          </a:effectLst>
                          <a:latin typeface="BankGothic Lt BT" pitchFamily="34" charset="0"/>
                        </a:rPr>
                        <a:t>Boron chemistry</a:t>
                      </a:r>
                    </a:p>
                  </a:txBody>
                  <a:tcPr/>
                </a:tc>
                <a:tc>
                  <a:txBody>
                    <a:bodyPr/>
                    <a:lstStyle/>
                    <a:p>
                      <a:r>
                        <a:rPr lang="en-US" sz="1100" smtClean="0">
                          <a:solidFill>
                            <a:schemeClr val="bg1"/>
                          </a:solidFill>
                          <a:effectLst>
                            <a:outerShdw blurRad="38100" dist="38100" dir="2700000" algn="tl">
                              <a:srgbClr val="000000">
                                <a:alpha val="43137"/>
                              </a:srgbClr>
                            </a:outerShdw>
                          </a:effectLst>
                          <a:latin typeface="BankGothic Lt BT" pitchFamily="34" charset="0"/>
                        </a:rPr>
                        <a:t>Susana Nievas, Maria Silvina Olivera</a:t>
                      </a:r>
                      <a:endParaRPr lang="en-US" sz="1100">
                        <a:solidFill>
                          <a:schemeClr val="bg1"/>
                        </a:solidFill>
                        <a:effectLst>
                          <a:outerShdw blurRad="38100" dist="38100" dir="2700000" algn="tl">
                            <a:srgbClr val="000000">
                              <a:alpha val="43137"/>
                            </a:srgbClr>
                          </a:outerShdw>
                        </a:effectLst>
                        <a:latin typeface="BankGothic Lt BT" pitchFamily="34" charset="0"/>
                      </a:endParaRPr>
                    </a:p>
                  </a:txBody>
                  <a:tcPr/>
                </a:tc>
              </a:tr>
              <a:tr h="21600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s-ES" sz="1200" b="1" smtClean="0">
                          <a:solidFill>
                            <a:schemeClr val="bg1"/>
                          </a:solidFill>
                          <a:effectLst>
                            <a:outerShdw blurRad="38100" dist="38100" dir="2700000" algn="tl">
                              <a:srgbClr val="000000">
                                <a:alpha val="43137"/>
                              </a:srgbClr>
                            </a:outerShdw>
                          </a:effectLst>
                          <a:latin typeface="BankGothic Lt BT" pitchFamily="34" charset="0"/>
                        </a:rPr>
                        <a:t>Boron Imaging</a:t>
                      </a:r>
                    </a:p>
                  </a:txBody>
                  <a:tcPr/>
                </a:tc>
                <a:tc>
                  <a:txBody>
                    <a:bodyPr/>
                    <a:lstStyle/>
                    <a:p>
                      <a:r>
                        <a:rPr lang="en-US" sz="1100" smtClean="0">
                          <a:solidFill>
                            <a:schemeClr val="bg1"/>
                          </a:solidFill>
                          <a:effectLst>
                            <a:outerShdw blurRad="38100" dist="38100" dir="2700000" algn="tl">
                              <a:srgbClr val="000000">
                                <a:alpha val="43137"/>
                              </a:srgbClr>
                            </a:outerShdw>
                          </a:effectLst>
                          <a:latin typeface="BankGothic Lt BT" pitchFamily="34" charset="0"/>
                        </a:rPr>
                        <a:t>Gisele Saint Martin, Agustina Portu</a:t>
                      </a:r>
                      <a:endParaRPr lang="en-US" sz="1100">
                        <a:solidFill>
                          <a:schemeClr val="bg1"/>
                        </a:solidFill>
                        <a:effectLst>
                          <a:outerShdw blurRad="38100" dist="38100" dir="2700000" algn="tl">
                            <a:srgbClr val="000000">
                              <a:alpha val="43137"/>
                            </a:srgbClr>
                          </a:outerShdw>
                        </a:effectLst>
                        <a:latin typeface="BankGothic Lt BT" pitchFamily="34" charset="0"/>
                      </a:endParaRPr>
                    </a:p>
                  </a:txBody>
                  <a:tcPr/>
                </a:tc>
              </a:tr>
              <a:tr h="21600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s-ES" sz="1200" b="1" smtClean="0">
                          <a:solidFill>
                            <a:schemeClr val="bg1"/>
                          </a:solidFill>
                          <a:effectLst>
                            <a:outerShdw blurRad="38100" dist="38100" dir="2700000" algn="tl">
                              <a:srgbClr val="000000">
                                <a:alpha val="43137"/>
                              </a:srgbClr>
                            </a:outerShdw>
                          </a:effectLst>
                          <a:latin typeface="BankGothic Lt BT" pitchFamily="34" charset="0"/>
                        </a:rPr>
                        <a:t>Nano-Vehicles</a:t>
                      </a:r>
                    </a:p>
                  </a:txBody>
                  <a:tcPr/>
                </a:tc>
                <a:tc>
                  <a:txBody>
                    <a:bodyPr/>
                    <a:lstStyle/>
                    <a:p>
                      <a:r>
                        <a:rPr lang="en-US" sz="1100" smtClean="0">
                          <a:solidFill>
                            <a:schemeClr val="bg1"/>
                          </a:solidFill>
                          <a:effectLst>
                            <a:outerShdw blurRad="38100" dist="38100" dir="2700000" algn="tl">
                              <a:srgbClr val="000000">
                                <a:alpha val="43137"/>
                              </a:srgbClr>
                            </a:outerShdw>
                          </a:effectLst>
                          <a:latin typeface="BankGothic Lt BT" pitchFamily="34" charset="0"/>
                        </a:rPr>
                        <a:t>Lucia Policastro, Mario Gadan</a:t>
                      </a:r>
                      <a:endParaRPr lang="en-US" sz="1100">
                        <a:solidFill>
                          <a:schemeClr val="bg1"/>
                        </a:solidFill>
                        <a:effectLst>
                          <a:outerShdw blurRad="38100" dist="38100" dir="2700000" algn="tl">
                            <a:srgbClr val="000000">
                              <a:alpha val="43137"/>
                            </a:srgbClr>
                          </a:outerShdw>
                        </a:effectLst>
                        <a:latin typeface="BankGothic Lt BT" pitchFamily="34" charset="0"/>
                      </a:endParaRPr>
                    </a:p>
                  </a:txBody>
                  <a:tcPr/>
                </a:tc>
              </a:tr>
              <a:tr h="21600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s-ES" sz="1200" b="1" smtClean="0">
                          <a:solidFill>
                            <a:schemeClr val="bg1"/>
                          </a:solidFill>
                          <a:effectLst>
                            <a:outerShdw blurRad="38100" dist="38100" dir="2700000" algn="tl">
                              <a:srgbClr val="000000">
                                <a:alpha val="43137"/>
                              </a:srgbClr>
                            </a:outerShdw>
                          </a:effectLst>
                          <a:latin typeface="BankGothic Lt BT" pitchFamily="34" charset="0"/>
                        </a:rPr>
                        <a:t>RA-6 reactor</a:t>
                      </a:r>
                    </a:p>
                  </a:txBody>
                  <a:tcPr/>
                </a:tc>
                <a:tc>
                  <a:txBody>
                    <a:bodyPr/>
                    <a:lstStyle/>
                    <a:p>
                      <a:r>
                        <a:rPr lang="en-US" sz="1100" smtClean="0">
                          <a:solidFill>
                            <a:schemeClr val="bg1"/>
                          </a:solidFill>
                          <a:effectLst>
                            <a:outerShdw blurRad="38100" dist="38100" dir="2700000" algn="tl">
                              <a:srgbClr val="000000">
                                <a:alpha val="43137"/>
                              </a:srgbClr>
                            </a:outerShdw>
                          </a:effectLst>
                          <a:latin typeface="BankGothic Lt BT" pitchFamily="34" charset="0"/>
                        </a:rPr>
                        <a:t>Juan Longhino, Fabricio Brollo</a:t>
                      </a:r>
                      <a:endParaRPr lang="en-US" sz="1100">
                        <a:solidFill>
                          <a:schemeClr val="bg1"/>
                        </a:solidFill>
                        <a:effectLst>
                          <a:outerShdw blurRad="38100" dist="38100" dir="2700000" algn="tl">
                            <a:srgbClr val="000000">
                              <a:alpha val="43137"/>
                            </a:srgbClr>
                          </a:outerShdw>
                        </a:effectLst>
                        <a:latin typeface="BankGothic Lt BT" pitchFamily="34" charset="0"/>
                      </a:endParaRPr>
                    </a:p>
                  </a:txBody>
                  <a:tcPr/>
                </a:tc>
              </a:tr>
              <a:tr h="21600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s-ES" sz="1200" b="1" smtClean="0">
                          <a:solidFill>
                            <a:schemeClr val="bg1"/>
                          </a:solidFill>
                          <a:effectLst>
                            <a:outerShdw blurRad="38100" dist="38100" dir="2700000" algn="tl">
                              <a:srgbClr val="000000">
                                <a:alpha val="43137"/>
                              </a:srgbClr>
                            </a:outerShdw>
                          </a:effectLst>
                          <a:latin typeface="BankGothic Lt BT" pitchFamily="34" charset="0"/>
                        </a:rPr>
                        <a:t>RA-3 reactor</a:t>
                      </a:r>
                    </a:p>
                  </a:txBody>
                  <a:tcPr/>
                </a:tc>
                <a:tc>
                  <a:txBody>
                    <a:bodyPr/>
                    <a:lstStyle/>
                    <a:p>
                      <a:r>
                        <a:rPr lang="en-US" sz="1100" smtClean="0">
                          <a:solidFill>
                            <a:schemeClr val="bg1"/>
                          </a:solidFill>
                          <a:effectLst>
                            <a:outerShdw blurRad="38100" dist="38100" dir="2700000" algn="tl">
                              <a:srgbClr val="000000">
                                <a:alpha val="43137"/>
                              </a:srgbClr>
                            </a:outerShdw>
                          </a:effectLst>
                          <a:latin typeface="BankGothic Lt BT" pitchFamily="34" charset="0"/>
                        </a:rPr>
                        <a:t>Emiliano Pozzi, Paula Curotto</a:t>
                      </a:r>
                      <a:endParaRPr lang="en-US" sz="1100">
                        <a:solidFill>
                          <a:schemeClr val="bg1"/>
                        </a:solidFill>
                        <a:effectLst>
                          <a:outerShdw blurRad="38100" dist="38100" dir="2700000" algn="tl">
                            <a:srgbClr val="000000">
                              <a:alpha val="43137"/>
                            </a:srgbClr>
                          </a:outerShdw>
                        </a:effectLst>
                        <a:latin typeface="BankGothic Lt BT" pitchFamily="34" charset="0"/>
                      </a:endParaRPr>
                    </a:p>
                  </a:txBody>
                  <a:tcPr/>
                </a:tc>
              </a:tr>
              <a:tr h="216000">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s-ES" sz="1200" b="1" smtClean="0">
                          <a:solidFill>
                            <a:schemeClr val="bg1"/>
                          </a:solidFill>
                          <a:effectLst>
                            <a:outerShdw blurRad="38100" dist="38100" dir="2700000" algn="tl">
                              <a:srgbClr val="000000">
                                <a:alpha val="43137"/>
                              </a:srgbClr>
                            </a:outerShdw>
                          </a:effectLst>
                          <a:latin typeface="BankGothic Lt BT" pitchFamily="34" charset="0"/>
                        </a:rPr>
                        <a:t>Accelerators</a:t>
                      </a:r>
                      <a:endParaRPr lang="en-US" sz="1200" b="1" smtClean="0">
                        <a:solidFill>
                          <a:schemeClr val="bg1"/>
                        </a:solidFill>
                        <a:effectLst>
                          <a:outerShdw blurRad="38100" dist="38100" dir="2700000" algn="tl">
                            <a:srgbClr val="000000">
                              <a:alpha val="43137"/>
                            </a:srgbClr>
                          </a:outerShdw>
                        </a:effectLst>
                        <a:latin typeface="BankGothic Lt BT" pitchFamily="34" charset="0"/>
                      </a:endParaRPr>
                    </a:p>
                  </a:txBody>
                  <a:tcPr/>
                </a:tc>
                <a:tc>
                  <a:txBody>
                    <a:bodyPr/>
                    <a:lstStyle/>
                    <a:p>
                      <a:r>
                        <a:rPr lang="en-US" sz="1100" smtClean="0">
                          <a:solidFill>
                            <a:schemeClr val="bg1"/>
                          </a:solidFill>
                          <a:effectLst>
                            <a:outerShdw blurRad="38100" dist="38100" dir="2700000" algn="tl">
                              <a:srgbClr val="000000">
                                <a:alpha val="43137"/>
                              </a:srgbClr>
                            </a:outerShdw>
                          </a:effectLst>
                          <a:latin typeface="BankGothic Lt BT" pitchFamily="34" charset="0"/>
                        </a:rPr>
                        <a:t>Andres Kreiner,</a:t>
                      </a:r>
                      <a:r>
                        <a:rPr lang="en-US" sz="1100" baseline="0" smtClean="0">
                          <a:solidFill>
                            <a:schemeClr val="bg1"/>
                          </a:solidFill>
                          <a:effectLst>
                            <a:outerShdw blurRad="38100" dist="38100" dir="2700000" algn="tl">
                              <a:srgbClr val="000000">
                                <a:alpha val="43137"/>
                              </a:srgbClr>
                            </a:outerShdw>
                          </a:effectLst>
                          <a:latin typeface="BankGothic Lt BT" pitchFamily="34" charset="0"/>
                        </a:rPr>
                        <a:t> Alejandro Valda</a:t>
                      </a:r>
                      <a:endParaRPr lang="en-US" sz="1100">
                        <a:solidFill>
                          <a:schemeClr val="bg1"/>
                        </a:solidFill>
                        <a:effectLst>
                          <a:outerShdw blurRad="38100" dist="38100" dir="2700000" algn="tl">
                            <a:srgbClr val="000000">
                              <a:alpha val="43137"/>
                            </a:srgbClr>
                          </a:outerShdw>
                        </a:effectLst>
                        <a:latin typeface="BankGothic Lt BT" pitchFamily="34" charset="0"/>
                      </a:endParaRPr>
                    </a:p>
                  </a:txBody>
                  <a:tcPr/>
                </a:tc>
              </a:tr>
              <a:tr h="216000">
                <a:tc>
                  <a:txBody>
                    <a:bodyPr/>
                    <a:lstStyle/>
                    <a:p>
                      <a:pPr algn="r"/>
                      <a:r>
                        <a:rPr lang="en-US" sz="1200" b="1" smtClean="0">
                          <a:solidFill>
                            <a:schemeClr val="bg1"/>
                          </a:solidFill>
                          <a:effectLst>
                            <a:outerShdw blurRad="38100" dist="38100" dir="2700000" algn="tl">
                              <a:srgbClr val="000000">
                                <a:alpha val="43137"/>
                              </a:srgbClr>
                            </a:outerShdw>
                          </a:effectLst>
                          <a:latin typeface="BankGothic Lt BT" pitchFamily="34" charset="0"/>
                        </a:rPr>
                        <a:t>General Coordination</a:t>
                      </a:r>
                      <a:endParaRPr lang="en-US" sz="1200" b="1">
                        <a:solidFill>
                          <a:schemeClr val="bg1"/>
                        </a:solidFill>
                        <a:effectLst>
                          <a:outerShdw blurRad="38100" dist="38100" dir="2700000" algn="tl">
                            <a:srgbClr val="000000">
                              <a:alpha val="43137"/>
                            </a:srgbClr>
                          </a:outerShdw>
                        </a:effectLst>
                        <a:latin typeface="BankGothic Lt BT" pitchFamily="34" charset="0"/>
                      </a:endParaRPr>
                    </a:p>
                  </a:txBody>
                  <a:tcPr/>
                </a:tc>
                <a:tc>
                  <a:txBody>
                    <a:bodyPr/>
                    <a:lstStyle/>
                    <a:p>
                      <a:r>
                        <a:rPr lang="en-US" sz="1100" smtClean="0">
                          <a:solidFill>
                            <a:schemeClr val="bg1"/>
                          </a:solidFill>
                          <a:effectLst>
                            <a:outerShdw blurRad="38100" dist="38100" dir="2700000" algn="tl">
                              <a:srgbClr val="000000">
                                <a:alpha val="43137"/>
                              </a:srgbClr>
                            </a:outerShdw>
                          </a:effectLst>
                          <a:latin typeface="BankGothic Lt BT" pitchFamily="34" charset="0"/>
                        </a:rPr>
                        <a:t>Gustavo Santa Cruz</a:t>
                      </a:r>
                      <a:endParaRPr lang="en-US" sz="1100">
                        <a:solidFill>
                          <a:schemeClr val="bg1"/>
                        </a:solidFill>
                        <a:effectLst>
                          <a:outerShdw blurRad="38100" dist="38100" dir="2700000" algn="tl">
                            <a:srgbClr val="000000">
                              <a:alpha val="43137"/>
                            </a:srgbClr>
                          </a:outerShdw>
                        </a:effectLst>
                        <a:latin typeface="BankGothic Lt BT" pitchFamily="34" charset="0"/>
                      </a:endParaRPr>
                    </a:p>
                  </a:txBody>
                  <a:tcPr/>
                </a:tc>
              </a:tr>
              <a:tr h="216000">
                <a:tc>
                  <a:txBody>
                    <a:bodyPr/>
                    <a:lstStyle/>
                    <a:p>
                      <a:pPr algn="r"/>
                      <a:r>
                        <a:rPr lang="en-US" sz="1200" b="1" smtClean="0">
                          <a:solidFill>
                            <a:schemeClr val="bg1"/>
                          </a:solidFill>
                          <a:effectLst>
                            <a:outerShdw blurRad="38100" dist="38100" dir="2700000" algn="tl">
                              <a:srgbClr val="000000">
                                <a:alpha val="43137"/>
                              </a:srgbClr>
                            </a:outerShdw>
                          </a:effectLst>
                          <a:latin typeface="BankGothic Lt BT" pitchFamily="34" charset="0"/>
                        </a:rPr>
                        <a:t>administrative management</a:t>
                      </a:r>
                      <a:endParaRPr lang="en-US" sz="1200" b="1">
                        <a:solidFill>
                          <a:schemeClr val="bg1"/>
                        </a:solidFill>
                        <a:effectLst>
                          <a:outerShdw blurRad="38100" dist="38100" dir="2700000" algn="tl">
                            <a:srgbClr val="000000">
                              <a:alpha val="43137"/>
                            </a:srgbClr>
                          </a:outerShdw>
                        </a:effectLst>
                        <a:latin typeface="BankGothic Lt BT" pitchFamily="34" charset="0"/>
                      </a:endParaRPr>
                    </a:p>
                  </a:txBody>
                  <a:tcPr/>
                </a:tc>
                <a:tc>
                  <a:txBody>
                    <a:bodyPr/>
                    <a:lstStyle/>
                    <a:p>
                      <a:r>
                        <a:rPr lang="en-US" sz="1100" smtClean="0">
                          <a:solidFill>
                            <a:schemeClr val="bg1"/>
                          </a:solidFill>
                          <a:effectLst>
                            <a:outerShdw blurRad="38100" dist="38100" dir="2700000" algn="tl">
                              <a:srgbClr val="000000">
                                <a:alpha val="43137"/>
                              </a:srgbClr>
                            </a:outerShdw>
                          </a:effectLst>
                          <a:latin typeface="BankGothic Lt BT" pitchFamily="34" charset="0"/>
                        </a:rPr>
                        <a:t>Paola Martinez, Ana Maria</a:t>
                      </a:r>
                      <a:r>
                        <a:rPr lang="en-US" sz="1100" baseline="0" smtClean="0">
                          <a:solidFill>
                            <a:schemeClr val="bg1"/>
                          </a:solidFill>
                          <a:effectLst>
                            <a:outerShdw blurRad="38100" dist="38100" dir="2700000" algn="tl">
                              <a:srgbClr val="000000">
                                <a:alpha val="43137"/>
                              </a:srgbClr>
                            </a:outerShdw>
                          </a:effectLst>
                          <a:latin typeface="BankGothic Lt BT" pitchFamily="34" charset="0"/>
                        </a:rPr>
                        <a:t> Perez</a:t>
                      </a:r>
                      <a:endParaRPr lang="en-US" sz="1100">
                        <a:solidFill>
                          <a:schemeClr val="bg1"/>
                        </a:solidFill>
                        <a:effectLst>
                          <a:outerShdw blurRad="38100" dist="38100" dir="2700000" algn="tl">
                            <a:srgbClr val="000000">
                              <a:alpha val="43137"/>
                            </a:srgbClr>
                          </a:outerShdw>
                        </a:effectLst>
                        <a:latin typeface="BankGothic Lt BT" pitchFamily="34" charset="0"/>
                      </a:endParaRPr>
                    </a:p>
                  </a:txBody>
                  <a:tcPr/>
                </a:tc>
              </a:tr>
            </a:tbl>
          </a:graphicData>
        </a:graphic>
      </p:graphicFrame>
      <p:grpSp>
        <p:nvGrpSpPr>
          <p:cNvPr id="8" name="7 Grupo"/>
          <p:cNvGrpSpPr>
            <a:grpSpLocks noChangeAspect="1"/>
          </p:cNvGrpSpPr>
          <p:nvPr/>
        </p:nvGrpSpPr>
        <p:grpSpPr>
          <a:xfrm>
            <a:off x="7563706" y="4199987"/>
            <a:ext cx="1473480" cy="584447"/>
            <a:chOff x="6711661" y="3216923"/>
            <a:chExt cx="3683700" cy="1461116"/>
          </a:xfrm>
        </p:grpSpPr>
        <p:pic>
          <p:nvPicPr>
            <p:cNvPr id="9" name="Picture 8" descr="logooficialCNEAbariloche copia"/>
            <p:cNvPicPr>
              <a:picLocks noChangeAspect="1" noChangeArrowheads="1"/>
            </p:cNvPicPr>
            <p:nvPr/>
          </p:nvPicPr>
          <p:blipFill>
            <a:blip r:embed="rId3" cstate="print"/>
            <a:srcRect/>
            <a:stretch>
              <a:fillRect/>
            </a:stretch>
          </p:blipFill>
          <p:spPr bwMode="auto">
            <a:xfrm>
              <a:off x="8094323" y="3216923"/>
              <a:ext cx="1119187" cy="1120776"/>
            </a:xfrm>
            <a:prstGeom prst="roundRect">
              <a:avLst>
                <a:gd name="adj" fmla="val 1703"/>
              </a:avLst>
            </a:prstGeom>
            <a:solidFill>
              <a:srgbClr val="FFFFFF">
                <a:shade val="85000"/>
              </a:srgbClr>
            </a:solidFill>
            <a:ln>
              <a:noFill/>
            </a:ln>
            <a:effectLst>
              <a:reflection blurRad="12700" stA="38000" endPos="28000" dist="5000" dir="5400000" sy="-100000" algn="bl" rotWithShape="0"/>
            </a:effectLst>
          </p:spPr>
        </p:pic>
        <p:sp>
          <p:nvSpPr>
            <p:cNvPr id="10" name="9 CuadroTexto"/>
            <p:cNvSpPr txBox="1"/>
            <p:nvPr/>
          </p:nvSpPr>
          <p:spPr>
            <a:xfrm>
              <a:off x="6711661" y="3985542"/>
              <a:ext cx="3683700" cy="692497"/>
            </a:xfrm>
            <a:prstGeom prst="rect">
              <a:avLst/>
            </a:prstGeom>
            <a:noFill/>
          </p:spPr>
          <p:txBody>
            <a:bodyPr wrap="none" rtlCol="0">
              <a:spAutoFit/>
            </a:bodyPr>
            <a:lstStyle/>
            <a:p>
              <a:pPr algn="r"/>
              <a:r>
                <a:rPr lang="en-US" sz="600" smtClean="0">
                  <a:latin typeface="BankGothic Lt BT" pitchFamily="34" charset="0"/>
                </a:rPr>
                <a:t>NATIONAL </a:t>
              </a:r>
            </a:p>
            <a:p>
              <a:pPr algn="r"/>
              <a:r>
                <a:rPr lang="en-US" sz="600" smtClean="0">
                  <a:latin typeface="BankGothic Lt BT" pitchFamily="34" charset="0"/>
                </a:rPr>
                <a:t>ATOMIC ENERGY COMMISSION</a:t>
              </a:r>
              <a:endParaRPr lang="en-US" sz="600">
                <a:latin typeface="BankGothic Lt BT" pitchFamily="34" charset="0"/>
              </a:endParaRPr>
            </a:p>
          </p:txBody>
        </p:sp>
      </p:grpSp>
      <p:pic>
        <p:nvPicPr>
          <p:cNvPr id="11" name="10 Imagen"/>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08906" y="0"/>
            <a:ext cx="635094" cy="632675"/>
          </a:xfrm>
          <a:prstGeom prst="rect">
            <a:avLst/>
          </a:prstGeom>
        </p:spPr>
      </p:pic>
      <p:graphicFrame>
        <p:nvGraphicFramePr>
          <p:cNvPr id="12" name="11 Diagrama"/>
          <p:cNvGraphicFramePr/>
          <p:nvPr/>
        </p:nvGraphicFramePr>
        <p:xfrm>
          <a:off x="-797428" y="1648038"/>
          <a:ext cx="4561368" cy="310470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transition spd="slow">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333213" y="241537"/>
            <a:ext cx="8644532" cy="707886"/>
          </a:xfrm>
          <a:prstGeom prst="rect">
            <a:avLst/>
          </a:prstGeom>
          <a:noFill/>
        </p:spPr>
        <p:txBody>
          <a:bodyPr wrap="square" rtlCol="0">
            <a:spAutoFit/>
          </a:bodyPr>
          <a:lstStyle/>
          <a:p>
            <a:r>
              <a:rPr lang="es-AR" sz="2000" dirty="0" smtClean="0">
                <a:solidFill>
                  <a:schemeClr val="bg1"/>
                </a:solidFill>
                <a:effectLst>
                  <a:outerShdw blurRad="38100" dist="38100" dir="2700000" algn="tl">
                    <a:srgbClr val="000000">
                      <a:alpha val="43137"/>
                    </a:srgbClr>
                  </a:outerShdw>
                </a:effectLst>
                <a:latin typeface="BankGothic Lt BT"/>
              </a:rPr>
              <a:t>ARGENTINE COLLABORATING INSTITUTIONS, PARTNERSHIPS, ASSOCIATIONS, FOUNDATIONS, SOCIETIES</a:t>
            </a:r>
            <a:endParaRPr lang="es-AR" sz="2000" dirty="0">
              <a:solidFill>
                <a:schemeClr val="bg1"/>
              </a:solidFill>
              <a:effectLst>
                <a:outerShdw blurRad="38100" dist="38100" dir="2700000" algn="tl">
                  <a:srgbClr val="000000">
                    <a:alpha val="43137"/>
                  </a:srgbClr>
                </a:outerShdw>
              </a:effectLst>
              <a:latin typeface="BankGothic Lt BT"/>
            </a:endParaRPr>
          </a:p>
        </p:txBody>
      </p:sp>
      <p:sp>
        <p:nvSpPr>
          <p:cNvPr id="3" name="2 CuadroTexto"/>
          <p:cNvSpPr txBox="1"/>
          <p:nvPr/>
        </p:nvSpPr>
        <p:spPr>
          <a:xfrm>
            <a:off x="758536" y="1288472"/>
            <a:ext cx="8184613" cy="3139321"/>
          </a:xfrm>
          <a:prstGeom prst="rect">
            <a:avLst/>
          </a:prstGeom>
          <a:noFill/>
        </p:spPr>
        <p:txBody>
          <a:bodyPr wrap="none" rtlCol="0">
            <a:spAutoFit/>
          </a:bodyPr>
          <a:lstStyle/>
          <a:p>
            <a:pPr>
              <a:buFont typeface="Arial" pitchFamily="34" charset="0"/>
              <a:buChar char="•"/>
            </a:pPr>
            <a:r>
              <a:rPr lang="en-US" dirty="0" smtClean="0">
                <a:solidFill>
                  <a:schemeClr val="bg1"/>
                </a:solidFill>
                <a:effectLst>
                  <a:outerShdw blurRad="38100" dist="38100" dir="2700000" algn="tl">
                    <a:srgbClr val="000000">
                      <a:alpha val="43137"/>
                    </a:srgbClr>
                  </a:outerShdw>
                </a:effectLst>
                <a:latin typeface="BankGothic Lt BT" pitchFamily="34" charset="0"/>
              </a:rPr>
              <a:t>Buenos Aires University, </a:t>
            </a:r>
            <a:r>
              <a:rPr lang="en-US" dirty="0" err="1" smtClean="0">
                <a:solidFill>
                  <a:schemeClr val="bg1"/>
                </a:solidFill>
                <a:effectLst>
                  <a:outerShdw blurRad="38100" dist="38100" dir="2700000" algn="tl">
                    <a:srgbClr val="000000">
                      <a:alpha val="43137"/>
                    </a:srgbClr>
                  </a:outerShdw>
                </a:effectLst>
                <a:latin typeface="BankGothic Lt BT" pitchFamily="34" charset="0"/>
              </a:rPr>
              <a:t>Roffo</a:t>
            </a:r>
            <a:r>
              <a:rPr lang="en-US" dirty="0" smtClean="0">
                <a:solidFill>
                  <a:schemeClr val="bg1"/>
                </a:solidFill>
                <a:effectLst>
                  <a:outerShdw blurRad="38100" dist="38100" dir="2700000" algn="tl">
                    <a:srgbClr val="000000">
                      <a:alpha val="43137"/>
                    </a:srgbClr>
                  </a:outerShdw>
                </a:effectLst>
                <a:latin typeface="BankGothic Lt BT" pitchFamily="34" charset="0"/>
              </a:rPr>
              <a:t> Institute</a:t>
            </a:r>
          </a:p>
          <a:p>
            <a:pPr>
              <a:buFont typeface="Arial" pitchFamily="34" charset="0"/>
              <a:buChar char="•"/>
            </a:pPr>
            <a:r>
              <a:rPr lang="en-US" dirty="0" err="1" smtClean="0">
                <a:solidFill>
                  <a:schemeClr val="bg1"/>
                </a:solidFill>
                <a:effectLst>
                  <a:outerShdw blurRad="38100" dist="38100" dir="2700000" algn="tl">
                    <a:srgbClr val="000000">
                      <a:alpha val="43137"/>
                    </a:srgbClr>
                  </a:outerShdw>
                </a:effectLst>
                <a:latin typeface="BankGothic Lt BT" pitchFamily="34" charset="0"/>
              </a:rPr>
              <a:t>Favaloro</a:t>
            </a:r>
            <a:r>
              <a:rPr lang="en-US" dirty="0" smtClean="0">
                <a:solidFill>
                  <a:schemeClr val="bg1"/>
                </a:solidFill>
                <a:effectLst>
                  <a:outerShdw blurRad="38100" dist="38100" dir="2700000" algn="tl">
                    <a:srgbClr val="000000">
                      <a:alpha val="43137"/>
                    </a:srgbClr>
                  </a:outerShdw>
                </a:effectLst>
                <a:latin typeface="BankGothic Lt BT" pitchFamily="34" charset="0"/>
              </a:rPr>
              <a:t> University</a:t>
            </a:r>
          </a:p>
          <a:p>
            <a:pPr>
              <a:buFont typeface="Arial" pitchFamily="34" charset="0"/>
              <a:buChar char="•"/>
            </a:pPr>
            <a:r>
              <a:rPr lang="en-US" dirty="0" smtClean="0">
                <a:solidFill>
                  <a:schemeClr val="bg1"/>
                </a:solidFill>
                <a:effectLst>
                  <a:outerShdw blurRad="38100" dist="38100" dir="2700000" algn="tl">
                    <a:srgbClr val="000000">
                      <a:alpha val="43137"/>
                    </a:srgbClr>
                  </a:outerShdw>
                </a:effectLst>
                <a:latin typeface="BankGothic Lt BT" pitchFamily="34" charset="0"/>
              </a:rPr>
              <a:t>San Martín National University</a:t>
            </a:r>
          </a:p>
          <a:p>
            <a:pPr>
              <a:buFont typeface="Arial" pitchFamily="34" charset="0"/>
              <a:buChar char="•"/>
            </a:pPr>
            <a:r>
              <a:rPr lang="en-US" smtClean="0">
                <a:solidFill>
                  <a:schemeClr val="bg1"/>
                </a:solidFill>
                <a:effectLst>
                  <a:outerShdw blurRad="38100" dist="38100" dir="2700000" algn="tl">
                    <a:srgbClr val="000000">
                      <a:alpha val="43137"/>
                    </a:srgbClr>
                  </a:outerShdw>
                </a:effectLst>
                <a:latin typeface="BankGothic Lt BT" pitchFamily="34" charset="0"/>
              </a:rPr>
              <a:t>Maimónides University</a:t>
            </a:r>
          </a:p>
          <a:p>
            <a:pPr>
              <a:buFont typeface="Arial" pitchFamily="34" charset="0"/>
              <a:buChar char="•"/>
            </a:pPr>
            <a:r>
              <a:rPr lang="en-US" smtClean="0">
                <a:solidFill>
                  <a:schemeClr val="bg1"/>
                </a:solidFill>
                <a:effectLst>
                  <a:outerShdw blurRad="38100" dist="38100" dir="2700000" algn="tl">
                    <a:srgbClr val="000000">
                      <a:alpha val="43137"/>
                    </a:srgbClr>
                  </a:outerShdw>
                </a:effectLst>
                <a:latin typeface="BankGothic Lt BT" pitchFamily="34" charset="0"/>
              </a:rPr>
              <a:t>National </a:t>
            </a:r>
            <a:r>
              <a:rPr lang="en-US" dirty="0" smtClean="0">
                <a:solidFill>
                  <a:schemeClr val="bg1"/>
                </a:solidFill>
                <a:effectLst>
                  <a:outerShdw blurRad="38100" dist="38100" dir="2700000" algn="tl">
                    <a:srgbClr val="000000">
                      <a:alpha val="43137"/>
                    </a:srgbClr>
                  </a:outerShdw>
                </a:effectLst>
                <a:latin typeface="BankGothic Lt BT" pitchFamily="34" charset="0"/>
              </a:rPr>
              <a:t>Scientific and Technical Research Council (CONICET)</a:t>
            </a:r>
          </a:p>
          <a:p>
            <a:pPr>
              <a:buFont typeface="Arial" pitchFamily="34" charset="0"/>
              <a:buChar char="•"/>
            </a:pPr>
            <a:r>
              <a:rPr lang="en-US" dirty="0" smtClean="0">
                <a:solidFill>
                  <a:schemeClr val="bg1"/>
                </a:solidFill>
                <a:effectLst>
                  <a:outerShdw blurRad="38100" dist="38100" dir="2700000" algn="tl">
                    <a:srgbClr val="000000">
                      <a:alpha val="43137"/>
                    </a:srgbClr>
                  </a:outerShdw>
                </a:effectLst>
                <a:latin typeface="BankGothic Lt BT" pitchFamily="34" charset="0"/>
              </a:rPr>
              <a:t>Secretary of Science and Technology</a:t>
            </a:r>
          </a:p>
          <a:p>
            <a:pPr>
              <a:buFont typeface="Arial" pitchFamily="34" charset="0"/>
              <a:buChar char="•"/>
            </a:pPr>
            <a:r>
              <a:rPr lang="en-US" dirty="0" smtClean="0">
                <a:solidFill>
                  <a:schemeClr val="bg1"/>
                </a:solidFill>
                <a:effectLst>
                  <a:outerShdw blurRad="38100" dist="38100" dir="2700000" algn="tl">
                    <a:srgbClr val="000000">
                      <a:alpha val="43137"/>
                    </a:srgbClr>
                  </a:outerShdw>
                </a:effectLst>
                <a:latin typeface="BankGothic Lt BT" pitchFamily="34" charset="0"/>
              </a:rPr>
              <a:t>Argentine society of medical physics</a:t>
            </a:r>
          </a:p>
          <a:p>
            <a:pPr>
              <a:buFont typeface="Arial" pitchFamily="34" charset="0"/>
              <a:buChar char="•"/>
            </a:pPr>
            <a:r>
              <a:rPr lang="en-US" dirty="0" smtClean="0">
                <a:solidFill>
                  <a:schemeClr val="bg1"/>
                </a:solidFill>
                <a:effectLst>
                  <a:outerShdw blurRad="38100" dist="38100" dir="2700000" algn="tl">
                    <a:srgbClr val="000000">
                      <a:alpha val="43137"/>
                    </a:srgbClr>
                  </a:outerShdw>
                </a:effectLst>
                <a:latin typeface="BankGothic Lt BT" pitchFamily="34" charset="0"/>
              </a:rPr>
              <a:t>Argentine Physics Association, medical physics division</a:t>
            </a:r>
          </a:p>
          <a:p>
            <a:pPr>
              <a:buFont typeface="Arial" pitchFamily="34" charset="0"/>
              <a:buChar char="•"/>
            </a:pPr>
            <a:r>
              <a:rPr lang="en-US" dirty="0" smtClean="0">
                <a:solidFill>
                  <a:schemeClr val="bg1"/>
                </a:solidFill>
                <a:effectLst>
                  <a:outerShdw blurRad="38100" dist="38100" dir="2700000" algn="tl">
                    <a:srgbClr val="000000">
                      <a:alpha val="43137"/>
                    </a:srgbClr>
                  </a:outerShdw>
                </a:effectLst>
                <a:latin typeface="BankGothic Lt BT" pitchFamily="34" charset="0"/>
              </a:rPr>
              <a:t>Nuclear Regulatory Authority</a:t>
            </a:r>
          </a:p>
          <a:p>
            <a:pPr>
              <a:buFont typeface="Arial" pitchFamily="34" charset="0"/>
              <a:buChar char="•"/>
            </a:pPr>
            <a:r>
              <a:rPr lang="en-US" dirty="0" smtClean="0">
                <a:solidFill>
                  <a:schemeClr val="bg1"/>
                </a:solidFill>
                <a:effectLst>
                  <a:outerShdw blurRad="38100" dist="38100" dir="2700000" algn="tl">
                    <a:srgbClr val="000000">
                      <a:alpha val="43137"/>
                    </a:srgbClr>
                  </a:outerShdw>
                </a:effectLst>
                <a:latin typeface="BankGothic Lt BT" pitchFamily="34" charset="0"/>
              </a:rPr>
              <a:t>Nuclear Medicine and Radiotherapy Center</a:t>
            </a:r>
            <a:r>
              <a:rPr lang="en-US" smtClean="0">
                <a:solidFill>
                  <a:schemeClr val="bg1"/>
                </a:solidFill>
                <a:effectLst>
                  <a:outerShdw blurRad="38100" dist="38100" dir="2700000" algn="tl">
                    <a:srgbClr val="000000">
                      <a:alpha val="43137"/>
                    </a:srgbClr>
                  </a:outerShdw>
                </a:effectLst>
                <a:latin typeface="BankGothic Lt BT" pitchFamily="34" charset="0"/>
              </a:rPr>
              <a:t>, Bariloche</a:t>
            </a:r>
          </a:p>
          <a:p>
            <a:pPr>
              <a:buFont typeface="Arial" pitchFamily="34" charset="0"/>
              <a:buChar char="•"/>
            </a:pPr>
            <a:r>
              <a:rPr lang="en-US" smtClean="0">
                <a:solidFill>
                  <a:schemeClr val="bg1"/>
                </a:solidFill>
                <a:effectLst>
                  <a:outerShdw blurRad="38100" dist="38100" dir="2700000" algn="tl">
                    <a:srgbClr val="000000">
                      <a:alpha val="43137"/>
                    </a:srgbClr>
                  </a:outerShdw>
                </a:effectLst>
                <a:latin typeface="BankGothic Lt BT" pitchFamily="34" charset="0"/>
              </a:rPr>
              <a:t>INVAP SE</a:t>
            </a:r>
            <a:endParaRPr lang="en-US" dirty="0" smtClean="0">
              <a:solidFill>
                <a:schemeClr val="bg1"/>
              </a:solidFill>
              <a:effectLst>
                <a:outerShdw blurRad="38100" dist="38100" dir="2700000" algn="tl">
                  <a:srgbClr val="000000">
                    <a:alpha val="43137"/>
                  </a:srgbClr>
                </a:outerShdw>
              </a:effectLst>
              <a:latin typeface="BankGothic Lt BT" pitchFamily="34" charset="0"/>
            </a:endParaRPr>
          </a:p>
        </p:txBody>
      </p:sp>
      <p:grpSp>
        <p:nvGrpSpPr>
          <p:cNvPr id="6" name="5 Grupo"/>
          <p:cNvGrpSpPr>
            <a:grpSpLocks noChangeAspect="1"/>
          </p:cNvGrpSpPr>
          <p:nvPr/>
        </p:nvGrpSpPr>
        <p:grpSpPr>
          <a:xfrm>
            <a:off x="7563706" y="4199987"/>
            <a:ext cx="1473480" cy="584447"/>
            <a:chOff x="6711661" y="3216923"/>
            <a:chExt cx="3683700" cy="1461116"/>
          </a:xfrm>
        </p:grpSpPr>
        <p:pic>
          <p:nvPicPr>
            <p:cNvPr id="7" name="Picture 8" descr="logooficialCNEAbariloche copia"/>
            <p:cNvPicPr>
              <a:picLocks noChangeAspect="1" noChangeArrowheads="1"/>
            </p:cNvPicPr>
            <p:nvPr/>
          </p:nvPicPr>
          <p:blipFill>
            <a:blip r:embed="rId3" cstate="print"/>
            <a:srcRect/>
            <a:stretch>
              <a:fillRect/>
            </a:stretch>
          </p:blipFill>
          <p:spPr bwMode="auto">
            <a:xfrm>
              <a:off x="8094323" y="3216923"/>
              <a:ext cx="1119187" cy="1120776"/>
            </a:xfrm>
            <a:prstGeom prst="roundRect">
              <a:avLst>
                <a:gd name="adj" fmla="val 1703"/>
              </a:avLst>
            </a:prstGeom>
            <a:solidFill>
              <a:srgbClr val="FFFFFF">
                <a:shade val="85000"/>
              </a:srgbClr>
            </a:solidFill>
            <a:ln>
              <a:noFill/>
            </a:ln>
            <a:effectLst>
              <a:reflection blurRad="12700" stA="38000" endPos="28000" dist="5000" dir="5400000" sy="-100000" algn="bl" rotWithShape="0"/>
            </a:effectLst>
          </p:spPr>
        </p:pic>
        <p:sp>
          <p:nvSpPr>
            <p:cNvPr id="8" name="7 CuadroTexto"/>
            <p:cNvSpPr txBox="1"/>
            <p:nvPr/>
          </p:nvSpPr>
          <p:spPr>
            <a:xfrm>
              <a:off x="6711661" y="3985542"/>
              <a:ext cx="3683700" cy="692497"/>
            </a:xfrm>
            <a:prstGeom prst="rect">
              <a:avLst/>
            </a:prstGeom>
            <a:noFill/>
          </p:spPr>
          <p:txBody>
            <a:bodyPr wrap="none" rtlCol="0">
              <a:spAutoFit/>
            </a:bodyPr>
            <a:lstStyle/>
            <a:p>
              <a:pPr algn="r"/>
              <a:r>
                <a:rPr lang="en-US" sz="600" smtClean="0">
                  <a:latin typeface="BankGothic Lt BT" pitchFamily="34" charset="0"/>
                </a:rPr>
                <a:t>NATIONAL </a:t>
              </a:r>
            </a:p>
            <a:p>
              <a:pPr algn="r"/>
              <a:r>
                <a:rPr lang="en-US" sz="600" smtClean="0">
                  <a:latin typeface="BankGothic Lt BT" pitchFamily="34" charset="0"/>
                </a:rPr>
                <a:t>ATOMIC ENERGY COMMISSION</a:t>
              </a:r>
              <a:endParaRPr lang="en-US" sz="600">
                <a:latin typeface="BankGothic Lt BT" pitchFamily="34" charset="0"/>
              </a:endParaRPr>
            </a:p>
          </p:txBody>
        </p:sp>
      </p:grpSp>
      <p:pic>
        <p:nvPicPr>
          <p:cNvPr id="10" name="9 Imagen"/>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08906" y="0"/>
            <a:ext cx="635094" cy="632675"/>
          </a:xfrm>
          <a:prstGeom prst="rect">
            <a:avLst/>
          </a:prstGeom>
        </p:spPr>
      </p:pic>
    </p:spTree>
    <p:extLst>
      <p:ext uri="{BB962C8B-B14F-4D97-AF65-F5344CB8AC3E}">
        <p14:creationId xmlns:p14="http://schemas.microsoft.com/office/powerpoint/2010/main" xmlns="" val="594497974"/>
      </p:ext>
    </p:extLst>
  </p:cSld>
  <p:clrMapOvr>
    <a:masterClrMapping/>
  </p:clrMapOvr>
  <p:transition spd="slow">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592281" y="332508"/>
            <a:ext cx="5611408" cy="400110"/>
          </a:xfrm>
          <a:prstGeom prst="rect">
            <a:avLst/>
          </a:prstGeom>
          <a:noFill/>
        </p:spPr>
        <p:txBody>
          <a:bodyPr wrap="none" rtlCol="0">
            <a:spAutoFit/>
          </a:bodyPr>
          <a:lstStyle/>
          <a:p>
            <a:r>
              <a:rPr lang="en-US" sz="2000" smtClean="0">
                <a:solidFill>
                  <a:schemeClr val="bg1"/>
                </a:solidFill>
                <a:latin typeface="BankGothic Lt BT" pitchFamily="34" charset="0"/>
              </a:rPr>
              <a:t>COST ESTIMATES (</a:t>
            </a:r>
            <a:r>
              <a:rPr lang="en-US" sz="2000" dirty="0" smtClean="0">
                <a:solidFill>
                  <a:schemeClr val="bg1"/>
                </a:solidFill>
                <a:latin typeface="BankGothic Lt BT" pitchFamily="34" charset="0"/>
              </a:rPr>
              <a:t>VERY PRELIMINARY)</a:t>
            </a:r>
            <a:endParaRPr lang="en-US" sz="2000" dirty="0">
              <a:solidFill>
                <a:schemeClr val="bg1"/>
              </a:solidFill>
              <a:latin typeface="BankGothic Lt BT" pitchFamily="34" charset="0"/>
            </a:endParaRPr>
          </a:p>
        </p:txBody>
      </p:sp>
      <p:grpSp>
        <p:nvGrpSpPr>
          <p:cNvPr id="6" name="5 Grupo"/>
          <p:cNvGrpSpPr>
            <a:grpSpLocks noChangeAspect="1"/>
          </p:cNvGrpSpPr>
          <p:nvPr/>
        </p:nvGrpSpPr>
        <p:grpSpPr>
          <a:xfrm>
            <a:off x="7563706" y="4199987"/>
            <a:ext cx="1473480" cy="584447"/>
            <a:chOff x="6711661" y="3216923"/>
            <a:chExt cx="3683700" cy="1461116"/>
          </a:xfrm>
        </p:grpSpPr>
        <p:pic>
          <p:nvPicPr>
            <p:cNvPr id="7" name="Picture 8" descr="logooficialCNEAbariloche copia"/>
            <p:cNvPicPr>
              <a:picLocks noChangeAspect="1" noChangeArrowheads="1"/>
            </p:cNvPicPr>
            <p:nvPr/>
          </p:nvPicPr>
          <p:blipFill>
            <a:blip r:embed="rId3" cstate="print"/>
            <a:srcRect/>
            <a:stretch>
              <a:fillRect/>
            </a:stretch>
          </p:blipFill>
          <p:spPr bwMode="auto">
            <a:xfrm>
              <a:off x="8094323" y="3216923"/>
              <a:ext cx="1119187" cy="1120776"/>
            </a:xfrm>
            <a:prstGeom prst="roundRect">
              <a:avLst>
                <a:gd name="adj" fmla="val 1703"/>
              </a:avLst>
            </a:prstGeom>
            <a:solidFill>
              <a:srgbClr val="FFFFFF">
                <a:shade val="85000"/>
              </a:srgbClr>
            </a:solidFill>
            <a:ln>
              <a:noFill/>
            </a:ln>
            <a:effectLst>
              <a:reflection blurRad="12700" stA="38000" endPos="28000" dist="5000" dir="5400000" sy="-100000" algn="bl" rotWithShape="0"/>
            </a:effectLst>
          </p:spPr>
        </p:pic>
        <p:sp>
          <p:nvSpPr>
            <p:cNvPr id="8" name="7 CuadroTexto"/>
            <p:cNvSpPr txBox="1"/>
            <p:nvPr/>
          </p:nvSpPr>
          <p:spPr>
            <a:xfrm>
              <a:off x="6711661" y="3985542"/>
              <a:ext cx="3683700" cy="692497"/>
            </a:xfrm>
            <a:prstGeom prst="rect">
              <a:avLst/>
            </a:prstGeom>
            <a:noFill/>
          </p:spPr>
          <p:txBody>
            <a:bodyPr wrap="none" rtlCol="0">
              <a:spAutoFit/>
            </a:bodyPr>
            <a:lstStyle/>
            <a:p>
              <a:pPr algn="r"/>
              <a:r>
                <a:rPr lang="en-US" sz="600" smtClean="0">
                  <a:latin typeface="BankGothic Lt BT" pitchFamily="34" charset="0"/>
                </a:rPr>
                <a:t>NATIONAL </a:t>
              </a:r>
            </a:p>
            <a:p>
              <a:pPr algn="r"/>
              <a:r>
                <a:rPr lang="en-US" sz="600" smtClean="0">
                  <a:latin typeface="BankGothic Lt BT" pitchFamily="34" charset="0"/>
                </a:rPr>
                <a:t>ATOMIC ENERGY COMMISSION</a:t>
              </a:r>
              <a:endParaRPr lang="en-US" sz="600">
                <a:latin typeface="BankGothic Lt BT" pitchFamily="34" charset="0"/>
              </a:endParaRPr>
            </a:p>
          </p:txBody>
        </p:sp>
      </p:grpSp>
      <p:graphicFrame>
        <p:nvGraphicFramePr>
          <p:cNvPr id="10" name="9 Tabla"/>
          <p:cNvGraphicFramePr>
            <a:graphicFrameLocks noGrp="1"/>
          </p:cNvGraphicFramePr>
          <p:nvPr>
            <p:extLst>
              <p:ext uri="{D42A27DB-BD31-4B8C-83A1-F6EECF244321}">
                <p14:modId xmlns:p14="http://schemas.microsoft.com/office/powerpoint/2010/main" xmlns="" val="997606625"/>
              </p:ext>
            </p:extLst>
          </p:nvPr>
        </p:nvGraphicFramePr>
        <p:xfrm>
          <a:off x="426030" y="1269682"/>
          <a:ext cx="7460670" cy="2857500"/>
        </p:xfrm>
        <a:graphic>
          <a:graphicData uri="http://schemas.openxmlformats.org/drawingml/2006/table">
            <a:tbl>
              <a:tblPr/>
              <a:tblGrid>
                <a:gridCol w="374070"/>
                <a:gridCol w="373380"/>
                <a:gridCol w="744684"/>
                <a:gridCol w="1492134"/>
                <a:gridCol w="1169322"/>
                <a:gridCol w="1814946"/>
                <a:gridCol w="1492134"/>
              </a:tblGrid>
              <a:tr h="190500">
                <a:tc gridSpan="3">
                  <a:txBody>
                    <a:bodyPr/>
                    <a:lstStyle/>
                    <a:p>
                      <a:pPr algn="r" fontAlgn="b"/>
                      <a:r>
                        <a:rPr lang="es-ES" sz="1400" b="0" i="0" u="none" strike="noStrike" dirty="0">
                          <a:solidFill>
                            <a:schemeClr val="bg1"/>
                          </a:solidFill>
                          <a:latin typeface="BankGothic Lt BT" pitchFamily="34" charset="0"/>
                        </a:rPr>
                        <a:t> </a:t>
                      </a:r>
                    </a:p>
                  </a:txBody>
                  <a:tcPr marL="9525" marR="9525" marT="9525" marB="0" anchor="b">
                    <a:lnL>
                      <a:noFill/>
                    </a:lnL>
                    <a:lnR>
                      <a:noFill/>
                    </a:lnR>
                    <a:lnT>
                      <a:noFill/>
                    </a:lnT>
                    <a:lnB w="12700" cap="flat" cmpd="sng" algn="ctr">
                      <a:solidFill>
                        <a:schemeClr val="bg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r" fontAlgn="b"/>
                      <a:r>
                        <a:rPr lang="es-ES" sz="1400" b="0" i="0" u="none" strike="noStrike">
                          <a:solidFill>
                            <a:schemeClr val="bg1"/>
                          </a:solidFill>
                          <a:latin typeface="BankGothic Lt BT" pitchFamily="34" charset="0"/>
                        </a:rPr>
                        <a:t> </a:t>
                      </a:r>
                    </a:p>
                  </a:txBody>
                  <a:tcPr marL="9525" marR="9525" marT="9525" marB="0" anchor="b">
                    <a:lnL>
                      <a:noFill/>
                    </a:lnL>
                    <a:lnR>
                      <a:noFill/>
                    </a:lnR>
                    <a:lnT>
                      <a:noFill/>
                    </a:lnT>
                    <a:lnB w="12700" cap="flat" cmpd="sng" algn="ctr">
                      <a:solidFill>
                        <a:schemeClr val="bg1"/>
                      </a:solidFill>
                      <a:prstDash val="solid"/>
                      <a:round/>
                      <a:headEnd type="none" w="med" len="med"/>
                      <a:tailEnd type="none" w="med" len="med"/>
                    </a:lnB>
                  </a:tcPr>
                </a:tc>
                <a:tc>
                  <a:txBody>
                    <a:bodyPr/>
                    <a:lstStyle/>
                    <a:p>
                      <a:pPr algn="l" fontAlgn="b"/>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w="12700" cap="flat" cmpd="sng" algn="ctr">
                      <a:solidFill>
                        <a:schemeClr val="bg1"/>
                      </a:solidFill>
                      <a:prstDash val="solid"/>
                      <a:round/>
                      <a:headEnd type="none" w="med" len="med"/>
                      <a:tailEnd type="none" w="med" len="med"/>
                    </a:lnB>
                  </a:tcPr>
                </a:tc>
                <a:tc>
                  <a:txBody>
                    <a:bodyPr/>
                    <a:lstStyle/>
                    <a:p>
                      <a:pPr algn="r" fontAlgn="b"/>
                      <a:r>
                        <a:rPr lang="es-ES" sz="1400" b="0" i="0" u="none" strike="noStrike" smtClean="0">
                          <a:solidFill>
                            <a:schemeClr val="bg1"/>
                          </a:solidFill>
                          <a:latin typeface="BankGothic Lt BT" pitchFamily="34" charset="0"/>
                        </a:rPr>
                        <a:t>EXPENSES (USD)</a:t>
                      </a:r>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w="12700" cap="flat" cmpd="sng" algn="ctr">
                      <a:solidFill>
                        <a:schemeClr val="bg1"/>
                      </a:solidFill>
                      <a:prstDash val="solid"/>
                      <a:round/>
                      <a:headEnd type="none" w="med" len="med"/>
                      <a:tailEnd type="none" w="med" len="med"/>
                    </a:lnB>
                  </a:tcPr>
                </a:tc>
                <a:tc>
                  <a:txBody>
                    <a:bodyPr/>
                    <a:lstStyle/>
                    <a:p>
                      <a:pPr algn="r" fontAlgn="b"/>
                      <a:r>
                        <a:rPr lang="es-ES" sz="1400" b="0" i="0" u="none" strike="noStrike" smtClean="0">
                          <a:solidFill>
                            <a:schemeClr val="bg1"/>
                          </a:solidFill>
                          <a:latin typeface="BankGothic Lt BT" pitchFamily="34" charset="0"/>
                        </a:rPr>
                        <a:t>INCOME (USD)</a:t>
                      </a:r>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w="12700" cap="flat" cmpd="sng" algn="ctr">
                      <a:solidFill>
                        <a:schemeClr val="bg1"/>
                      </a:solidFill>
                      <a:prstDash val="solid"/>
                      <a:round/>
                      <a:headEnd type="none" w="med" len="med"/>
                      <a:tailEnd type="none" w="med" len="med"/>
                    </a:lnB>
                  </a:tcPr>
                </a:tc>
              </a:tr>
              <a:tr h="190500">
                <a:tc gridSpan="5">
                  <a:txBody>
                    <a:bodyPr/>
                    <a:lstStyle/>
                    <a:p>
                      <a:pPr algn="r" fontAlgn="b"/>
                      <a:r>
                        <a:rPr lang="es-ES" sz="1400" b="0" i="0" u="none" strike="noStrike">
                          <a:solidFill>
                            <a:schemeClr val="bg1"/>
                          </a:solidFill>
                          <a:latin typeface="BankGothic Lt BT" pitchFamily="34" charset="0"/>
                        </a:rPr>
                        <a:t>CONGRESS, FULL ORGANIZATION</a:t>
                      </a:r>
                    </a:p>
                  </a:txBody>
                  <a:tcPr marL="9525" marR="9525" marT="9525" marB="0" anchor="b">
                    <a:lnL>
                      <a:noFill/>
                    </a:lnL>
                    <a:lnR>
                      <a:noFill/>
                    </a:lnR>
                    <a:lnT w="12700" cap="flat" cmpd="sng" algn="ctr">
                      <a:solidFill>
                        <a:schemeClr val="bg1"/>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r" fontAlgn="b"/>
                      <a:r>
                        <a:rPr lang="es-ES" sz="1400" b="0" i="0" u="none" strike="noStrike">
                          <a:solidFill>
                            <a:schemeClr val="bg1"/>
                          </a:solidFill>
                          <a:latin typeface="BankGothic Lt BT" pitchFamily="34" charset="0"/>
                        </a:rPr>
                        <a:t>-32000</a:t>
                      </a:r>
                    </a:p>
                  </a:txBody>
                  <a:tcPr marL="9525" marR="9525" marT="9525" marB="0" anchor="b">
                    <a:lnL>
                      <a:noFill/>
                    </a:lnL>
                    <a:lnR>
                      <a:noFill/>
                    </a:lnR>
                    <a:lnT w="12700" cap="flat" cmpd="sng" algn="ctr">
                      <a:solidFill>
                        <a:schemeClr val="bg1"/>
                      </a:solidFill>
                      <a:prstDash val="solid"/>
                      <a:round/>
                      <a:headEnd type="none" w="med" len="med"/>
                      <a:tailEnd type="none" w="med" len="med"/>
                    </a:lnT>
                    <a:lnB>
                      <a:noFill/>
                    </a:lnB>
                  </a:tcPr>
                </a:tc>
                <a:tc>
                  <a:txBody>
                    <a:bodyPr/>
                    <a:lstStyle/>
                    <a:p>
                      <a:pPr algn="r" fontAlgn="b"/>
                      <a:endParaRPr lang="es-ES" sz="1400" b="0" i="0" u="none" strike="noStrike">
                        <a:solidFill>
                          <a:schemeClr val="bg1"/>
                        </a:solidFill>
                        <a:latin typeface="BankGothic Lt BT" pitchFamily="34" charset="0"/>
                      </a:endParaRPr>
                    </a:p>
                  </a:txBody>
                  <a:tcPr marL="9525" marR="9525" marT="9525" marB="0" anchor="b">
                    <a:lnL>
                      <a:noFill/>
                    </a:lnL>
                    <a:lnR>
                      <a:noFill/>
                    </a:lnR>
                    <a:lnT w="12700" cap="flat" cmpd="sng" algn="ctr">
                      <a:solidFill>
                        <a:schemeClr val="bg1"/>
                      </a:solidFill>
                      <a:prstDash val="solid"/>
                      <a:round/>
                      <a:headEnd type="none" w="med" len="med"/>
                      <a:tailEnd type="none" w="med" len="med"/>
                    </a:lnT>
                    <a:lnB>
                      <a:noFill/>
                    </a:lnB>
                  </a:tcPr>
                </a:tc>
              </a:tr>
              <a:tr h="190500">
                <a:tc gridSpan="5">
                  <a:txBody>
                    <a:bodyPr/>
                    <a:lstStyle/>
                    <a:p>
                      <a:pPr algn="r" fontAlgn="b"/>
                      <a:r>
                        <a:rPr lang="es-ES" sz="1400" b="0" i="0" u="none" strike="noStrike" dirty="0">
                          <a:solidFill>
                            <a:schemeClr val="bg1"/>
                          </a:solidFill>
                          <a:latin typeface="BankGothic Lt BT" pitchFamily="34" charset="0"/>
                        </a:rPr>
                        <a:t>BANQUET, </a:t>
                      </a:r>
                      <a:r>
                        <a:rPr lang="es-ES" sz="1400" b="0" i="0" u="none" strike="noStrike" dirty="0" smtClean="0">
                          <a:solidFill>
                            <a:schemeClr val="bg1"/>
                          </a:solidFill>
                          <a:latin typeface="BankGothic Lt BT" pitchFamily="34" charset="0"/>
                        </a:rPr>
                        <a:t>COCKTAILS</a:t>
                      </a:r>
                      <a:r>
                        <a:rPr lang="es-ES" sz="1400" b="0" i="0" u="none" strike="noStrike">
                          <a:solidFill>
                            <a:schemeClr val="bg1"/>
                          </a:solidFill>
                          <a:latin typeface="BankGothic Lt BT" pitchFamily="34" charset="0"/>
                        </a:rPr>
                        <a:t>, </a:t>
                      </a:r>
                      <a:r>
                        <a:rPr lang="es-ES" sz="1400" b="0" i="0" u="none" strike="noStrike" smtClean="0">
                          <a:solidFill>
                            <a:schemeClr val="bg1"/>
                          </a:solidFill>
                          <a:latin typeface="BankGothic Lt BT" pitchFamily="34" charset="0"/>
                        </a:rPr>
                        <a:t>COFFEE </a:t>
                      </a:r>
                      <a:r>
                        <a:rPr lang="es-ES" sz="1400" b="0" i="0" u="none" strike="noStrike" dirty="0">
                          <a:solidFill>
                            <a:schemeClr val="bg1"/>
                          </a:solidFill>
                          <a:latin typeface="BankGothic Lt BT" pitchFamily="34" charset="0"/>
                        </a:rPr>
                        <a:t>BREAKS</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r" fontAlgn="b"/>
                      <a:r>
                        <a:rPr lang="es-ES" sz="1400" b="0" i="0" u="none" strike="noStrike">
                          <a:solidFill>
                            <a:schemeClr val="bg1"/>
                          </a:solidFill>
                          <a:latin typeface="BankGothic Lt BT" pitchFamily="34" charset="0"/>
                        </a:rPr>
                        <a:t>-38000</a:t>
                      </a:r>
                    </a:p>
                  </a:txBody>
                  <a:tcPr marL="9525" marR="9525" marT="9525" marB="0" anchor="b">
                    <a:lnL>
                      <a:noFill/>
                    </a:lnL>
                    <a:lnR>
                      <a:noFill/>
                    </a:lnR>
                    <a:lnT>
                      <a:noFill/>
                    </a:lnT>
                    <a:lnB>
                      <a:noFill/>
                    </a:lnB>
                  </a:tcPr>
                </a:tc>
                <a:tc>
                  <a:txBody>
                    <a:bodyPr/>
                    <a:lstStyle/>
                    <a:p>
                      <a:pPr algn="r" fontAlgn="b"/>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a:noFill/>
                    </a:lnB>
                  </a:tcPr>
                </a:tc>
              </a:tr>
              <a:tr h="190500">
                <a:tc gridSpan="5">
                  <a:txBody>
                    <a:bodyPr/>
                    <a:lstStyle/>
                    <a:p>
                      <a:pPr algn="r" fontAlgn="b"/>
                      <a:r>
                        <a:rPr lang="es-ES" sz="1400" b="0" i="0" u="none" strike="noStrike">
                          <a:solidFill>
                            <a:schemeClr val="bg1"/>
                          </a:solidFill>
                          <a:latin typeface="BankGothic Lt BT" pitchFamily="34" charset="0"/>
                        </a:rPr>
                        <a:t>AWARDS</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r" fontAlgn="b"/>
                      <a:r>
                        <a:rPr lang="es-ES" sz="1400" b="0" i="0" u="none" strike="noStrike">
                          <a:solidFill>
                            <a:schemeClr val="bg1"/>
                          </a:solidFill>
                          <a:latin typeface="BankGothic Lt BT" pitchFamily="34" charset="0"/>
                        </a:rPr>
                        <a:t>-13000</a:t>
                      </a:r>
                    </a:p>
                  </a:txBody>
                  <a:tcPr marL="9525" marR="9525" marT="9525" marB="0" anchor="b">
                    <a:lnL>
                      <a:noFill/>
                    </a:lnL>
                    <a:lnR>
                      <a:noFill/>
                    </a:lnR>
                    <a:lnT>
                      <a:noFill/>
                    </a:lnT>
                    <a:lnB>
                      <a:noFill/>
                    </a:lnB>
                  </a:tcPr>
                </a:tc>
                <a:tc>
                  <a:txBody>
                    <a:bodyPr/>
                    <a:lstStyle/>
                    <a:p>
                      <a:pPr algn="r" fontAlgn="b"/>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a:noFill/>
                    </a:lnB>
                  </a:tcPr>
                </a:tc>
              </a:tr>
              <a:tr h="190500">
                <a:tc gridSpan="5">
                  <a:txBody>
                    <a:bodyPr/>
                    <a:lstStyle/>
                    <a:p>
                      <a:pPr algn="r" fontAlgn="b"/>
                      <a:r>
                        <a:rPr lang="es-ES" sz="1400" b="0" i="0" u="none" strike="noStrike">
                          <a:solidFill>
                            <a:schemeClr val="bg1"/>
                          </a:solidFill>
                          <a:latin typeface="BankGothic Lt BT" pitchFamily="34" charset="0"/>
                        </a:rPr>
                        <a:t>OTHER</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r" fontAlgn="b"/>
                      <a:r>
                        <a:rPr lang="es-ES" sz="1400" b="0" i="0" u="none" strike="noStrike">
                          <a:solidFill>
                            <a:schemeClr val="bg1"/>
                          </a:solidFill>
                          <a:latin typeface="BankGothic Lt BT" pitchFamily="34" charset="0"/>
                        </a:rPr>
                        <a:t>-7000</a:t>
                      </a:r>
                    </a:p>
                  </a:txBody>
                  <a:tcPr marL="9525" marR="9525" marT="9525" marB="0" anchor="b">
                    <a:lnL>
                      <a:noFill/>
                    </a:lnL>
                    <a:lnR>
                      <a:noFill/>
                    </a:lnR>
                    <a:lnT>
                      <a:noFill/>
                    </a:lnT>
                    <a:lnB>
                      <a:noFill/>
                    </a:lnB>
                  </a:tcPr>
                </a:tc>
                <a:tc>
                  <a:txBody>
                    <a:bodyPr/>
                    <a:lstStyle/>
                    <a:p>
                      <a:pPr algn="r" fontAlgn="b"/>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a:noFill/>
                    </a:lnB>
                  </a:tcPr>
                </a:tc>
              </a:tr>
              <a:tr h="190500">
                <a:tc gridSpan="5">
                  <a:txBody>
                    <a:bodyPr/>
                    <a:lstStyle/>
                    <a:p>
                      <a:pPr algn="r" fontAlgn="b"/>
                      <a:r>
                        <a:rPr lang="es-ES" sz="1400" b="0" i="0" u="none" strike="noStrike">
                          <a:solidFill>
                            <a:schemeClr val="bg1"/>
                          </a:solidFill>
                          <a:latin typeface="BankGothic Lt BT" pitchFamily="34" charset="0"/>
                        </a:rPr>
                        <a:t>REGISTRATION</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r" fontAlgn="b"/>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a:noFill/>
                    </a:lnB>
                  </a:tcPr>
                </a:tc>
                <a:tc>
                  <a:txBody>
                    <a:bodyPr/>
                    <a:lstStyle/>
                    <a:p>
                      <a:pPr algn="r" fontAlgn="b"/>
                      <a:r>
                        <a:rPr lang="es-ES" sz="1400" b="0" i="0" u="none" strike="noStrike">
                          <a:solidFill>
                            <a:schemeClr val="bg1"/>
                          </a:solidFill>
                          <a:latin typeface="BankGothic Lt BT" pitchFamily="34" charset="0"/>
                        </a:rPr>
                        <a:t>70000</a:t>
                      </a:r>
                    </a:p>
                  </a:txBody>
                  <a:tcPr marL="9525" marR="9525" marT="9525" marB="0" anchor="b">
                    <a:lnL>
                      <a:noFill/>
                    </a:lnL>
                    <a:lnR>
                      <a:noFill/>
                    </a:lnR>
                    <a:lnT>
                      <a:noFill/>
                    </a:lnT>
                    <a:lnB>
                      <a:noFill/>
                    </a:lnB>
                  </a:tcPr>
                </a:tc>
              </a:tr>
              <a:tr h="190500">
                <a:tc gridSpan="5">
                  <a:txBody>
                    <a:bodyPr/>
                    <a:lstStyle/>
                    <a:p>
                      <a:pPr algn="r" fontAlgn="b"/>
                      <a:r>
                        <a:rPr lang="es-ES" sz="1400" b="0" i="0" u="none" strike="noStrike">
                          <a:solidFill>
                            <a:schemeClr val="bg1"/>
                          </a:solidFill>
                          <a:latin typeface="BankGothic Lt BT" pitchFamily="34" charset="0"/>
                        </a:rPr>
                        <a:t>SPONSORS</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r" fontAlgn="b"/>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a:noFill/>
                    </a:lnB>
                  </a:tcPr>
                </a:tc>
                <a:tc>
                  <a:txBody>
                    <a:bodyPr/>
                    <a:lstStyle/>
                    <a:p>
                      <a:pPr algn="r" fontAlgn="b"/>
                      <a:r>
                        <a:rPr lang="es-ES" sz="1400" b="0" i="0" u="none" strike="noStrike">
                          <a:solidFill>
                            <a:schemeClr val="bg1"/>
                          </a:solidFill>
                          <a:latin typeface="BankGothic Lt BT" pitchFamily="34" charset="0"/>
                        </a:rPr>
                        <a:t>20000</a:t>
                      </a:r>
                    </a:p>
                  </a:txBody>
                  <a:tcPr marL="9525" marR="9525" marT="9525" marB="0" anchor="b">
                    <a:lnL>
                      <a:noFill/>
                    </a:lnL>
                    <a:lnR>
                      <a:noFill/>
                    </a:lnR>
                    <a:lnT>
                      <a:noFill/>
                    </a:lnT>
                    <a:lnB>
                      <a:noFill/>
                    </a:lnB>
                  </a:tcPr>
                </a:tc>
              </a:tr>
              <a:tr h="190500">
                <a:tc gridSpan="5">
                  <a:txBody>
                    <a:bodyPr/>
                    <a:lstStyle/>
                    <a:p>
                      <a:pPr algn="r" fontAlgn="b"/>
                      <a:r>
                        <a:rPr lang="es-ES" sz="1400" b="0" i="0" u="none" strike="noStrike">
                          <a:solidFill>
                            <a:schemeClr val="bg1"/>
                          </a:solidFill>
                          <a:latin typeface="BankGothic Lt BT" pitchFamily="34" charset="0"/>
                        </a:rPr>
                        <a:t>PREVIOUS CONGRESS</a:t>
                      </a:r>
                    </a:p>
                  </a:txBody>
                  <a:tcPr marL="9525" marR="9525" marT="9525" marB="0" anchor="b">
                    <a:lnL>
                      <a:noFill/>
                    </a:lnL>
                    <a:lnR>
                      <a:noFill/>
                    </a:lnR>
                    <a:lnT>
                      <a:noFill/>
                    </a:lnT>
                    <a:lnB w="12700" cap="flat" cmpd="sng" algn="ctr">
                      <a:solidFill>
                        <a:schemeClr val="bg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r" fontAlgn="b"/>
                      <a:r>
                        <a:rPr lang="es-ES" sz="1400" b="0" i="0" u="none" strike="noStrike">
                          <a:solidFill>
                            <a:schemeClr val="bg1"/>
                          </a:solidFill>
                          <a:latin typeface="BankGothic Lt BT" pitchFamily="34" charset="0"/>
                        </a:rPr>
                        <a:t> </a:t>
                      </a:r>
                    </a:p>
                  </a:txBody>
                  <a:tcPr marL="9525" marR="9525" marT="9525" marB="0" anchor="b">
                    <a:lnL>
                      <a:noFill/>
                    </a:lnL>
                    <a:lnR>
                      <a:noFill/>
                    </a:lnR>
                    <a:lnT>
                      <a:noFill/>
                    </a:lnT>
                    <a:lnB w="12700" cap="flat" cmpd="sng" algn="ctr">
                      <a:solidFill>
                        <a:schemeClr val="bg1"/>
                      </a:solidFill>
                      <a:prstDash val="solid"/>
                      <a:round/>
                      <a:headEnd type="none" w="med" len="med"/>
                      <a:tailEnd type="none" w="med" len="med"/>
                    </a:lnB>
                  </a:tcPr>
                </a:tc>
                <a:tc>
                  <a:txBody>
                    <a:bodyPr/>
                    <a:lstStyle/>
                    <a:p>
                      <a:pPr algn="r" fontAlgn="b"/>
                      <a:r>
                        <a:rPr lang="es-ES" sz="1400" b="0" i="0" u="none" strike="noStrike" smtClean="0">
                          <a:solidFill>
                            <a:schemeClr val="bg1"/>
                          </a:solidFill>
                          <a:latin typeface="BankGothic Lt BT" pitchFamily="34" charset="0"/>
                        </a:rPr>
                        <a:t>?    </a:t>
                      </a:r>
                      <a:r>
                        <a:rPr lang="es-ES" sz="1400" b="0" i="0" u="none" strike="noStrike">
                          <a:solidFill>
                            <a:schemeClr val="bg1"/>
                          </a:solidFill>
                          <a:latin typeface="BankGothic Lt BT" pitchFamily="34" charset="0"/>
                        </a:rPr>
                        <a:t> </a:t>
                      </a:r>
                    </a:p>
                  </a:txBody>
                  <a:tcPr marL="9525" marR="9525" marT="9525" marB="0" anchor="b">
                    <a:lnL>
                      <a:noFill/>
                    </a:lnL>
                    <a:lnR>
                      <a:noFill/>
                    </a:lnR>
                    <a:lnT>
                      <a:noFill/>
                    </a:lnT>
                    <a:lnB w="12700" cap="flat" cmpd="sng" algn="ctr">
                      <a:solidFill>
                        <a:schemeClr val="bg1"/>
                      </a:solidFill>
                      <a:prstDash val="solid"/>
                      <a:round/>
                      <a:headEnd type="none" w="med" len="med"/>
                      <a:tailEnd type="none" w="med" len="med"/>
                    </a:lnB>
                  </a:tcPr>
                </a:tc>
              </a:tr>
              <a:tr h="190500">
                <a:tc gridSpan="5">
                  <a:txBody>
                    <a:bodyPr/>
                    <a:lstStyle/>
                    <a:p>
                      <a:pPr algn="r" fontAlgn="b"/>
                      <a:r>
                        <a:rPr lang="es-ES" sz="1400" b="0" i="0" u="none" strike="noStrike">
                          <a:solidFill>
                            <a:schemeClr val="bg1"/>
                          </a:solidFill>
                          <a:latin typeface="BankGothic Lt BT" pitchFamily="34" charset="0"/>
                        </a:rPr>
                        <a:t>TOTAL</a:t>
                      </a:r>
                    </a:p>
                  </a:txBody>
                  <a:tcPr marL="9525" marR="9525" marT="9525" marB="0" anchor="b">
                    <a:lnL>
                      <a:noFill/>
                    </a:lnL>
                    <a:lnR>
                      <a:noFill/>
                    </a:lnR>
                    <a:lnT w="12700" cap="flat" cmpd="sng" algn="ctr">
                      <a:solidFill>
                        <a:schemeClr val="bg1"/>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r" fontAlgn="b"/>
                      <a:r>
                        <a:rPr lang="es-ES" sz="1400" b="0" i="0" u="none" strike="noStrike">
                          <a:solidFill>
                            <a:schemeClr val="bg1"/>
                          </a:solidFill>
                          <a:latin typeface="BankGothic Lt BT" pitchFamily="34" charset="0"/>
                        </a:rPr>
                        <a:t>-90000</a:t>
                      </a:r>
                    </a:p>
                  </a:txBody>
                  <a:tcPr marL="9525" marR="9525" marT="9525" marB="0" anchor="b">
                    <a:lnL>
                      <a:noFill/>
                    </a:lnL>
                    <a:lnR>
                      <a:noFill/>
                    </a:lnR>
                    <a:lnT w="12700" cap="flat" cmpd="sng" algn="ctr">
                      <a:solidFill>
                        <a:schemeClr val="bg1"/>
                      </a:solidFill>
                      <a:prstDash val="solid"/>
                      <a:round/>
                      <a:headEnd type="none" w="med" len="med"/>
                      <a:tailEnd type="none" w="med" len="med"/>
                    </a:lnT>
                    <a:lnB>
                      <a:noFill/>
                    </a:lnB>
                  </a:tcPr>
                </a:tc>
                <a:tc>
                  <a:txBody>
                    <a:bodyPr/>
                    <a:lstStyle/>
                    <a:p>
                      <a:pPr algn="r" fontAlgn="b"/>
                      <a:r>
                        <a:rPr lang="es-ES" sz="1400" b="0" i="0" u="none" strike="noStrike">
                          <a:solidFill>
                            <a:schemeClr val="bg1"/>
                          </a:solidFill>
                          <a:latin typeface="BankGothic Lt BT" pitchFamily="34" charset="0"/>
                        </a:rPr>
                        <a:t>90000</a:t>
                      </a:r>
                    </a:p>
                  </a:txBody>
                  <a:tcPr marL="9525" marR="9525" marT="9525" marB="0" anchor="b">
                    <a:lnL>
                      <a:noFill/>
                    </a:lnL>
                    <a:lnR>
                      <a:noFill/>
                    </a:lnR>
                    <a:lnT w="12700" cap="flat" cmpd="sng" algn="ctr">
                      <a:solidFill>
                        <a:schemeClr val="bg1"/>
                      </a:solidFill>
                      <a:prstDash val="solid"/>
                      <a:round/>
                      <a:headEnd type="none" w="med" len="med"/>
                      <a:tailEnd type="none" w="med" len="med"/>
                    </a:lnT>
                    <a:lnB>
                      <a:noFill/>
                    </a:lnB>
                  </a:tcPr>
                </a:tc>
              </a:tr>
              <a:tr h="200025">
                <a:tc>
                  <a:txBody>
                    <a:bodyPr/>
                    <a:lstStyle/>
                    <a:p>
                      <a:pPr algn="r" fontAlgn="b"/>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a:noFill/>
                    </a:lnB>
                  </a:tcPr>
                </a:tc>
                <a:tc>
                  <a:txBody>
                    <a:bodyPr/>
                    <a:lstStyle/>
                    <a:p>
                      <a:endParaRPr lang="en-US"/>
                    </a:p>
                  </a:txBody>
                  <a:tcPr marL="9525" marR="9525" marT="9525" marB="0" anchor="b">
                    <a:lnL>
                      <a:noFill/>
                    </a:lnL>
                    <a:lnR>
                      <a:noFill/>
                    </a:lnR>
                    <a:lnT>
                      <a:noFill/>
                    </a:lnT>
                    <a:lnB>
                      <a:noFill/>
                    </a:lnB>
                  </a:tcPr>
                </a:tc>
                <a:tc gridSpan="3">
                  <a:txBody>
                    <a:bodyPr/>
                    <a:lstStyle/>
                    <a:p>
                      <a:endParaRPr lang="en-US"/>
                    </a:p>
                  </a:txBody>
                  <a:tcPr marL="9525" marR="9525" marT="9525" marB="0" anchor="b">
                    <a:lnL>
                      <a:noFill/>
                    </a:lnL>
                    <a:lnR>
                      <a:noFill/>
                    </a:lnR>
                    <a:lnT>
                      <a:noFill/>
                    </a:lnT>
                    <a:lnB>
                      <a:noFill/>
                    </a:lnB>
                  </a:tcPr>
                </a:tc>
                <a:tc hMerge="1">
                  <a:txBody>
                    <a:bodyPr/>
                    <a:lstStyle/>
                    <a:p>
                      <a:pPr algn="r" fontAlgn="b"/>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a:noFill/>
                    </a:lnB>
                  </a:tcPr>
                </a:tc>
                <a:tc hMerge="1">
                  <a:txBody>
                    <a:bodyPr/>
                    <a:lstStyle/>
                    <a:p>
                      <a:pPr algn="r" fontAlgn="b"/>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a:noFill/>
                    </a:lnB>
                  </a:tcPr>
                </a:tc>
                <a:tc>
                  <a:txBody>
                    <a:bodyPr/>
                    <a:lstStyle/>
                    <a:p>
                      <a:pPr algn="r" fontAlgn="b"/>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a:noFill/>
                    </a:lnB>
                  </a:tcPr>
                </a:tc>
                <a:tc>
                  <a:txBody>
                    <a:bodyPr/>
                    <a:lstStyle/>
                    <a:p>
                      <a:pPr algn="r" fontAlgn="b"/>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a:noFill/>
                    </a:lnB>
                  </a:tcPr>
                </a:tc>
              </a:tr>
              <a:tr h="200025">
                <a:tc>
                  <a:txBody>
                    <a:bodyPr/>
                    <a:lstStyle/>
                    <a:p>
                      <a:pPr algn="r" fontAlgn="b"/>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a:noFill/>
                    </a:lnB>
                  </a:tcPr>
                </a:tc>
                <a:tc>
                  <a:txBody>
                    <a:bodyPr/>
                    <a:lstStyle/>
                    <a:p>
                      <a:endParaRPr lang="en-US"/>
                    </a:p>
                  </a:txBody>
                  <a:tcPr marL="9525" marR="9525" marT="9525" marB="0" anchor="b">
                    <a:lnL>
                      <a:noFill/>
                    </a:lnL>
                    <a:lnR>
                      <a:noFill/>
                    </a:lnR>
                    <a:lnT>
                      <a:noFill/>
                    </a:lnT>
                    <a:lnB>
                      <a:noFill/>
                    </a:lnB>
                  </a:tcPr>
                </a:tc>
                <a:tc gridSpan="3">
                  <a:txBody>
                    <a:bodyPr/>
                    <a:lstStyle/>
                    <a:p>
                      <a:pPr algn="r" fontAlgn="b"/>
                      <a:r>
                        <a:rPr lang="es-ES" sz="1400" b="0" i="0" u="none" strike="noStrike">
                          <a:solidFill>
                            <a:schemeClr val="bg1"/>
                          </a:solidFill>
                          <a:latin typeface="BankGothic Lt BT" pitchFamily="34" charset="0"/>
                        </a:rPr>
                        <a:t>REGISTERED </a:t>
                      </a:r>
                      <a:r>
                        <a:rPr lang="es-ES" sz="1400" b="0" i="0" u="none" strike="noStrike" smtClean="0">
                          <a:solidFill>
                            <a:schemeClr val="bg1"/>
                          </a:solidFill>
                          <a:latin typeface="BankGothic Lt BT" pitchFamily="34" charset="0"/>
                        </a:rPr>
                        <a:t>PEOPLE (assumption)</a:t>
                      </a:r>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w="12700" cap="flat" cmpd="sng" algn="ctr">
                      <a:solidFill>
                        <a:schemeClr val="bg1"/>
                      </a:solidFill>
                      <a:prstDash val="solid"/>
                      <a:round/>
                      <a:headEnd type="none" w="med" len="med"/>
                      <a:tailEnd type="none" w="med" len="med"/>
                    </a:lnB>
                  </a:tcPr>
                </a:tc>
                <a:tc hMerge="1">
                  <a:txBody>
                    <a:bodyPr/>
                    <a:lstStyle/>
                    <a:p>
                      <a:pPr algn="r" fontAlgn="b"/>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a:noFill/>
                    </a:lnB>
                  </a:tcPr>
                </a:tc>
                <a:tc hMerge="1">
                  <a:txBody>
                    <a:bodyPr/>
                    <a:lstStyle/>
                    <a:p>
                      <a:pPr algn="r" fontAlgn="b"/>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a:noFill/>
                    </a:lnB>
                  </a:tcPr>
                </a:tc>
                <a:tc>
                  <a:txBody>
                    <a:bodyPr/>
                    <a:lstStyle/>
                    <a:p>
                      <a:pPr algn="r" fontAlgn="b"/>
                      <a:r>
                        <a:rPr lang="es-ES" sz="1400" b="0" i="0" u="none" strike="noStrike">
                          <a:solidFill>
                            <a:schemeClr val="bg1"/>
                          </a:solidFill>
                          <a:latin typeface="BankGothic Lt BT" pitchFamily="34" charset="0"/>
                        </a:rPr>
                        <a:t>140</a:t>
                      </a:r>
                    </a:p>
                  </a:txBody>
                  <a:tcPr marL="9525" marR="9525" marT="9525" marB="0" anchor="b">
                    <a:lnL>
                      <a:noFill/>
                    </a:lnL>
                    <a:lnR>
                      <a:noFill/>
                    </a:lnR>
                    <a:lnT>
                      <a:noFill/>
                    </a:lnT>
                    <a:lnB w="12700" cap="flat" cmpd="sng" algn="ctr">
                      <a:solidFill>
                        <a:schemeClr val="bg1"/>
                      </a:solidFill>
                      <a:prstDash val="solid"/>
                      <a:round/>
                      <a:headEnd type="none" w="med" len="med"/>
                      <a:tailEnd type="none" w="med" len="med"/>
                    </a:lnB>
                  </a:tcPr>
                </a:tc>
                <a:tc>
                  <a:txBody>
                    <a:bodyPr/>
                    <a:lstStyle/>
                    <a:p>
                      <a:pPr algn="r" fontAlgn="b"/>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a:noFill/>
                    </a:lnB>
                  </a:tcPr>
                </a:tc>
              </a:tr>
              <a:tr h="190500">
                <a:tc>
                  <a:txBody>
                    <a:bodyPr/>
                    <a:lstStyle/>
                    <a:p>
                      <a:pPr algn="r" fontAlgn="b"/>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a:noFill/>
                    </a:lnB>
                  </a:tcPr>
                </a:tc>
                <a:tc>
                  <a:txBody>
                    <a:bodyPr/>
                    <a:lstStyle/>
                    <a:p>
                      <a:endParaRPr lang="en-US"/>
                    </a:p>
                  </a:txBody>
                  <a:tcPr marL="9525" marR="9525" marT="9525" marB="0" anchor="b">
                    <a:lnL>
                      <a:noFill/>
                    </a:lnL>
                    <a:lnR>
                      <a:noFill/>
                    </a:lnR>
                    <a:lnT>
                      <a:noFill/>
                    </a:lnT>
                    <a:lnB>
                      <a:noFill/>
                    </a:lnB>
                  </a:tcPr>
                </a:tc>
                <a:tc gridSpan="3">
                  <a:txBody>
                    <a:bodyPr/>
                    <a:lstStyle/>
                    <a:p>
                      <a:pPr algn="r" fontAlgn="b"/>
                      <a:r>
                        <a:rPr lang="es-ES" sz="1400" b="1" i="0" u="none" strike="noStrike">
                          <a:solidFill>
                            <a:srgbClr val="FFFF00"/>
                          </a:solidFill>
                          <a:latin typeface="BankGothic Lt BT" pitchFamily="34" charset="0"/>
                        </a:rPr>
                        <a:t>REGISTRATION</a:t>
                      </a:r>
                    </a:p>
                  </a:txBody>
                  <a:tcPr marL="9525" marR="9525" marT="9525" marB="0" anchor="b">
                    <a:lnL>
                      <a:noFill/>
                    </a:lnL>
                    <a:lnR>
                      <a:noFill/>
                    </a:lnR>
                    <a:lnT w="12700" cap="flat" cmpd="sng" algn="ctr">
                      <a:solidFill>
                        <a:schemeClr val="bg1"/>
                      </a:solidFill>
                      <a:prstDash val="solid"/>
                      <a:round/>
                      <a:headEnd type="none" w="med" len="med"/>
                      <a:tailEnd type="none" w="med" len="med"/>
                    </a:lnT>
                    <a:lnB>
                      <a:noFill/>
                    </a:lnB>
                  </a:tcPr>
                </a:tc>
                <a:tc hMerge="1">
                  <a:txBody>
                    <a:bodyPr/>
                    <a:lstStyle/>
                    <a:p>
                      <a:pPr algn="r" fontAlgn="b"/>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a:noFill/>
                    </a:lnB>
                  </a:tcPr>
                </a:tc>
                <a:tc hMerge="1">
                  <a:txBody>
                    <a:bodyPr/>
                    <a:lstStyle/>
                    <a:p>
                      <a:pPr algn="r" fontAlgn="b"/>
                      <a:endParaRPr lang="es-ES" sz="1400" b="1" i="0" u="none" strike="noStrike">
                        <a:solidFill>
                          <a:srgbClr val="FFFF00"/>
                        </a:solidFill>
                        <a:latin typeface="BankGothic Lt BT" pitchFamily="34" charset="0"/>
                      </a:endParaRPr>
                    </a:p>
                  </a:txBody>
                  <a:tcPr marL="9525" marR="9525" marT="9525" marB="0" anchor="b">
                    <a:lnL>
                      <a:noFill/>
                    </a:lnL>
                    <a:lnR>
                      <a:noFill/>
                    </a:lnR>
                    <a:lnT>
                      <a:noFill/>
                    </a:lnT>
                    <a:lnB>
                      <a:noFill/>
                    </a:lnB>
                  </a:tcPr>
                </a:tc>
                <a:tc>
                  <a:txBody>
                    <a:bodyPr/>
                    <a:lstStyle/>
                    <a:p>
                      <a:pPr algn="r" fontAlgn="b"/>
                      <a:r>
                        <a:rPr lang="es-ES" sz="1400" b="1" i="0" u="none" strike="noStrike" smtClean="0">
                          <a:solidFill>
                            <a:srgbClr val="FFFF00"/>
                          </a:solidFill>
                          <a:latin typeface="BankGothic Lt BT" pitchFamily="34" charset="0"/>
                        </a:rPr>
                        <a:t>500 USD</a:t>
                      </a:r>
                      <a:endParaRPr lang="es-ES" sz="1400" b="1" i="0" u="none" strike="noStrike">
                        <a:solidFill>
                          <a:srgbClr val="FFFF00"/>
                        </a:solidFill>
                        <a:latin typeface="BankGothic Lt BT" pitchFamily="34" charset="0"/>
                      </a:endParaRPr>
                    </a:p>
                  </a:txBody>
                  <a:tcPr marL="9525" marR="9525" marT="9525" marB="0" anchor="b">
                    <a:lnL>
                      <a:noFill/>
                    </a:lnL>
                    <a:lnR>
                      <a:noFill/>
                    </a:lnR>
                    <a:lnT w="12700" cap="flat" cmpd="sng" algn="ctr">
                      <a:solidFill>
                        <a:schemeClr val="bg1"/>
                      </a:solidFill>
                      <a:prstDash val="solid"/>
                      <a:round/>
                      <a:headEnd type="none" w="med" len="med"/>
                      <a:tailEnd type="none" w="med" len="med"/>
                    </a:lnT>
                    <a:lnB>
                      <a:noFill/>
                    </a:lnB>
                  </a:tcPr>
                </a:tc>
                <a:tc>
                  <a:txBody>
                    <a:bodyPr/>
                    <a:lstStyle/>
                    <a:p>
                      <a:pPr algn="r" fontAlgn="b"/>
                      <a:endParaRPr lang="es-ES" sz="1400" b="0" i="0" u="none" strike="noStrike">
                        <a:solidFill>
                          <a:schemeClr val="bg1"/>
                        </a:solidFill>
                        <a:latin typeface="BankGothic Lt BT" pitchFamily="34" charset="0"/>
                      </a:endParaRPr>
                    </a:p>
                  </a:txBody>
                  <a:tcPr marL="9525" marR="9525" marT="9525" marB="0" anchor="b">
                    <a:lnL>
                      <a:noFill/>
                    </a:lnL>
                    <a:lnR>
                      <a:noFill/>
                    </a:lnR>
                    <a:lnT>
                      <a:noFill/>
                    </a:lnT>
                    <a:lnB>
                      <a:noFill/>
                    </a:lnB>
                  </a:tcPr>
                </a:tc>
              </a:tr>
            </a:tbl>
          </a:graphicData>
        </a:graphic>
      </p:graphicFrame>
      <p:pic>
        <p:nvPicPr>
          <p:cNvPr id="9" name="8 Imagen"/>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508906" y="0"/>
            <a:ext cx="635094" cy="632675"/>
          </a:xfrm>
          <a:prstGeom prst="rect">
            <a:avLst/>
          </a:prstGeom>
        </p:spPr>
      </p:pic>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1561</TotalTime>
  <Words>1791</Words>
  <Application>Microsoft Office PowerPoint</Application>
  <PresentationFormat>Presentación en pantalla (16:9)</PresentationFormat>
  <Paragraphs>244</Paragraphs>
  <Slides>14</Slides>
  <Notes>14</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14</vt:i4>
      </vt:variant>
    </vt:vector>
  </HeadingPairs>
  <TitlesOfParts>
    <vt:vector size="19" baseType="lpstr">
      <vt:lpstr>Arial</vt:lpstr>
      <vt:lpstr>BankGothic Md BT</vt:lpstr>
      <vt:lpstr>BankGothic Lt BT</vt:lpstr>
      <vt:lpstr>Calibri</vt:lpstr>
      <vt:lpstr>Tema de Office</vt:lpstr>
      <vt:lpstr>Diapositiva 1</vt:lpstr>
      <vt:lpstr>Diapositiva 2</vt:lpstr>
      <vt:lpstr>Diapositiva 3</vt:lpstr>
      <vt:lpstr>Diapositiva 4</vt:lpstr>
      <vt:lpstr>Diapositiva 5</vt:lpstr>
      <vt:lpstr>Diapositiva 6</vt:lpstr>
      <vt:lpstr>BNCT advisory committee and  general coordination</vt:lpstr>
      <vt:lpstr>Diapositiva 8</vt:lpstr>
      <vt:lpstr>Diapositiva 9</vt:lpstr>
      <vt:lpstr>Diapositiva 10</vt:lpstr>
      <vt:lpstr>Diapositiva 11</vt:lpstr>
      <vt:lpstr>Diapositiva 12</vt:lpstr>
      <vt:lpstr>Diapositiva 13</vt:lpstr>
      <vt:lpstr>Diapositiva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Gustavo</dc:creator>
  <cp:lastModifiedBy>Gustavo</cp:lastModifiedBy>
  <cp:revision>220</cp:revision>
  <dcterms:created xsi:type="dcterms:W3CDTF">2018-10-12T13:44:26Z</dcterms:created>
  <dcterms:modified xsi:type="dcterms:W3CDTF">2018-10-28T02:16:56Z</dcterms:modified>
</cp:coreProperties>
</file>